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58" r:id="rId4"/>
    <p:sldId id="263" r:id="rId5"/>
    <p:sldId id="335" r:id="rId6"/>
    <p:sldId id="328" r:id="rId7"/>
    <p:sldId id="283" r:id="rId8"/>
    <p:sldId id="327" r:id="rId9"/>
    <p:sldId id="291" r:id="rId10"/>
    <p:sldId id="292" r:id="rId11"/>
    <p:sldId id="284" r:id="rId12"/>
    <p:sldId id="295" r:id="rId13"/>
    <p:sldId id="296" r:id="rId14"/>
    <p:sldId id="297" r:id="rId15"/>
    <p:sldId id="298" r:id="rId16"/>
    <p:sldId id="299" r:id="rId17"/>
    <p:sldId id="300" r:id="rId18"/>
    <p:sldId id="301" r:id="rId19"/>
    <p:sldId id="302" r:id="rId20"/>
    <p:sldId id="304" r:id="rId21"/>
    <p:sldId id="306" r:id="rId22"/>
    <p:sldId id="303" r:id="rId23"/>
    <p:sldId id="305" r:id="rId24"/>
    <p:sldId id="307" r:id="rId25"/>
    <p:sldId id="308" r:id="rId26"/>
    <p:sldId id="285" r:id="rId27"/>
    <p:sldId id="309" r:id="rId28"/>
    <p:sldId id="311" r:id="rId29"/>
    <p:sldId id="313" r:id="rId30"/>
    <p:sldId id="314" r:id="rId31"/>
    <p:sldId id="315" r:id="rId32"/>
    <p:sldId id="316" r:id="rId33"/>
    <p:sldId id="317" r:id="rId34"/>
    <p:sldId id="318" r:id="rId35"/>
    <p:sldId id="319" r:id="rId36"/>
    <p:sldId id="320" r:id="rId37"/>
    <p:sldId id="321" r:id="rId38"/>
    <p:sldId id="330" r:id="rId39"/>
    <p:sldId id="322" r:id="rId40"/>
    <p:sldId id="329" r:id="rId41"/>
    <p:sldId id="331" r:id="rId42"/>
    <p:sldId id="332" r:id="rId43"/>
    <p:sldId id="333" r:id="rId44"/>
    <p:sldId id="287" r:id="rId45"/>
    <p:sldId id="323" r:id="rId46"/>
    <p:sldId id="324" r:id="rId47"/>
    <p:sldId id="326" r:id="rId48"/>
    <p:sldId id="334" r:id="rId49"/>
    <p:sldId id="289" r:id="rId50"/>
    <p:sldId id="325" r:id="rId51"/>
    <p:sldId id="278" r:id="rId52"/>
    <p:sldId id="280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666" autoAdjust="0"/>
    <p:restoredTop sz="94660"/>
  </p:normalViewPr>
  <p:slideViewPr>
    <p:cSldViewPr snapToGrid="0">
      <p:cViewPr varScale="1">
        <p:scale>
          <a:sx n="78" d="100"/>
          <a:sy n="78" d="100"/>
        </p:scale>
        <p:origin x="710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jpg>
</file>

<file path=ppt/media/image11.jpg>
</file>

<file path=ppt/media/image12.png>
</file>

<file path=ppt/media/image13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472" y="1824037"/>
            <a:ext cx="4503378" cy="1600200"/>
          </a:xfrm>
        </p:spPr>
        <p:txBody>
          <a:bodyPr anchor="b">
            <a:noAutofit/>
          </a:bodyPr>
          <a:lstStyle/>
          <a:p>
            <a:r>
              <a:rPr lang="en-US" sz="5200" dirty="0"/>
              <a:t>Data Structures: Sets and Dictionaries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2582870-6C75-9EB0-E1F0-B65AF2C17F90}"/>
              </a:ext>
            </a:extLst>
          </p:cNvPr>
          <p:cNvSpPr/>
          <p:nvPr/>
        </p:nvSpPr>
        <p:spPr>
          <a:xfrm>
            <a:off x="8905477" y="4230657"/>
            <a:ext cx="196936" cy="370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Data Structure?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</a:t>
            </a:r>
            <a:r>
              <a:rPr lang="en-US" sz="3200" b="1" dirty="0"/>
              <a:t>data structure </a:t>
            </a:r>
            <a:r>
              <a:rPr lang="en-US" sz="3200" dirty="0"/>
              <a:t>is a way of storing multiple pieces of data together in memory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Some new data structures:</a:t>
            </a:r>
          </a:p>
          <a:p>
            <a:r>
              <a:rPr lang="en-US" sz="3200" dirty="0"/>
              <a:t>Set (set)</a:t>
            </a:r>
          </a:p>
          <a:p>
            <a:r>
              <a:rPr lang="en-US" sz="3200" dirty="0"/>
              <a:t>Dictionary (</a:t>
            </a:r>
            <a:r>
              <a:rPr lang="en-US" sz="3200" dirty="0" err="1"/>
              <a:t>dict</a:t>
            </a:r>
            <a:r>
              <a:rPr lang="en-US" sz="3200" dirty="0"/>
              <a:t>)</a:t>
            </a:r>
          </a:p>
          <a:p>
            <a:endParaRPr lang="en-US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5FBDB0-D9ED-90E5-F612-C5C7FB66BB26}"/>
              </a:ext>
            </a:extLst>
          </p:cNvPr>
          <p:cNvSpPr/>
          <p:nvPr/>
        </p:nvSpPr>
        <p:spPr>
          <a:xfrm>
            <a:off x="6363479" y="2054941"/>
            <a:ext cx="1264348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Greeting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128D08-ACE0-BECC-6C1C-C7E4BA28172A}"/>
              </a:ext>
            </a:extLst>
          </p:cNvPr>
          <p:cNvSpPr/>
          <p:nvPr/>
        </p:nvSpPr>
        <p:spPr>
          <a:xfrm>
            <a:off x="7627826" y="2054941"/>
            <a:ext cx="631271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str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2D0F98-F79A-8B8E-C697-447356C9BDC8}"/>
              </a:ext>
            </a:extLst>
          </p:cNvPr>
          <p:cNvSpPr/>
          <p:nvPr/>
        </p:nvSpPr>
        <p:spPr>
          <a:xfrm>
            <a:off x="836725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4544CF-D565-8CB4-6E94-C82499991337}"/>
              </a:ext>
            </a:extLst>
          </p:cNvPr>
          <p:cNvSpPr/>
          <p:nvPr/>
        </p:nvSpPr>
        <p:spPr>
          <a:xfrm>
            <a:off x="883920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660930C-B07E-40D2-64A9-55FCCCC18DE3}"/>
              </a:ext>
            </a:extLst>
          </p:cNvPr>
          <p:cNvSpPr/>
          <p:nvPr/>
        </p:nvSpPr>
        <p:spPr>
          <a:xfrm>
            <a:off x="975360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DE29E4-8A94-C8A0-9D98-B60F6FFFADFB}"/>
              </a:ext>
            </a:extLst>
          </p:cNvPr>
          <p:cNvSpPr/>
          <p:nvPr/>
        </p:nvSpPr>
        <p:spPr>
          <a:xfrm>
            <a:off x="9281654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ECDFD0-7053-CF24-A053-6B4D1A47A22E}"/>
              </a:ext>
            </a:extLst>
          </p:cNvPr>
          <p:cNvSpPr/>
          <p:nvPr/>
        </p:nvSpPr>
        <p:spPr>
          <a:xfrm>
            <a:off x="1022555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9F6020-F3B0-3043-8120-39057BCE2E1B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3" name="Table 7">
            <a:extLst>
              <a:ext uri="{FF2B5EF4-FFF2-40B4-BE49-F238E27FC236}">
                <a16:creationId xmlns:a16="http://schemas.microsoft.com/office/drawing/2014/main" id="{D66896DE-AA09-04C4-BB43-E35D8B0B3B13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2150314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061">
                  <a:extLst>
                    <a:ext uri="{9D8B030D-6E8A-4147-A177-3AD203B41FA5}">
                      <a16:colId xmlns:a16="http://schemas.microsoft.com/office/drawing/2014/main" val="2550494940"/>
                    </a:ext>
                  </a:extLst>
                </a:gridCol>
                <a:gridCol w="629265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324464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39581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288709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14" name="Table 8">
            <a:extLst>
              <a:ext uri="{FF2B5EF4-FFF2-40B4-BE49-F238E27FC236}">
                <a16:creationId xmlns:a16="http://schemas.microsoft.com/office/drawing/2014/main" id="{8E540A3E-7F22-57C4-A953-E4E6396EACBD}"/>
              </a:ext>
            </a:extLst>
          </p:cNvPr>
          <p:cNvGraphicFramePr>
            <a:graphicFrameLocks noGrp="1"/>
          </p:cNvGraphicFramePr>
          <p:nvPr/>
        </p:nvGraphicFramePr>
        <p:xfrm>
          <a:off x="7187579" y="5344077"/>
          <a:ext cx="914400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2ABE92D-8A6E-31AA-E372-B410307663EE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7A84DE1-9402-650E-F34C-A2C238A93C65}"/>
              </a:ext>
            </a:extLst>
          </p:cNvPr>
          <p:cNvGraphicFramePr>
            <a:graphicFrameLocks noGrp="1"/>
          </p:cNvGraphicFramePr>
          <p:nvPr/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877F211A-A230-EF3C-4C7B-1D31F6461E91}"/>
              </a:ext>
            </a:extLst>
          </p:cNvPr>
          <p:cNvCxnSpPr>
            <a:cxnSpLocks/>
            <a:stCxn id="21" idx="2"/>
            <a:endCxn id="14" idx="0"/>
          </p:cNvCxnSpPr>
          <p:nvPr/>
        </p:nvCxnSpPr>
        <p:spPr>
          <a:xfrm rot="5400000">
            <a:off x="7953072" y="4293204"/>
            <a:ext cx="742580" cy="135916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93E50BED-F2E8-9A44-5467-C33E54DEE308}"/>
              </a:ext>
            </a:extLst>
          </p:cNvPr>
          <p:cNvCxnSpPr>
            <a:cxnSpLocks/>
            <a:endCxn id="15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CDAB086-DA46-A557-B646-E937F2C30A18}"/>
              </a:ext>
            </a:extLst>
          </p:cNvPr>
          <p:cNvCxnSpPr>
            <a:cxnSpLocks/>
            <a:stCxn id="13" idx="3"/>
            <a:endCxn id="16" idx="2"/>
          </p:cNvCxnSpPr>
          <p:nvPr/>
        </p:nvCxnSpPr>
        <p:spPr>
          <a:xfrm flipH="1" flipV="1">
            <a:off x="8759558" y="3774684"/>
            <a:ext cx="1118127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476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Sets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659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set?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22252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</a:t>
            </a:r>
            <a:r>
              <a:rPr lang="en-US" sz="3200" b="1" dirty="0"/>
              <a:t>set</a:t>
            </a:r>
            <a:r>
              <a:rPr lang="en-US" sz="3200" dirty="0"/>
              <a:t> is a collection of data where the data 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All unique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Unordered</a:t>
            </a:r>
            <a:endParaRPr lang="en-US" dirty="0"/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98034B-ADA3-B633-C44F-6D18FE2C5A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163"/>
          <a:stretch/>
        </p:blipFill>
        <p:spPr>
          <a:xfrm>
            <a:off x="6096000" y="421660"/>
            <a:ext cx="5614879" cy="37459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C5FE1C-B9D4-B474-454B-168CDE44960F}"/>
              </a:ext>
            </a:extLst>
          </p:cNvPr>
          <p:cNvSpPr txBox="1"/>
          <p:nvPr/>
        </p:nvSpPr>
        <p:spPr>
          <a:xfrm>
            <a:off x="983226" y="4463845"/>
            <a:ext cx="1015258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 Tier list (top right) is a collection of sets (each row is a set)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No item appears in a row more than once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 order of the items in a set has no meaning</a:t>
            </a:r>
          </a:p>
        </p:txBody>
      </p:sp>
    </p:spTree>
    <p:extLst>
      <p:ext uri="{BB962C8B-B14F-4D97-AF65-F5344CB8AC3E}">
        <p14:creationId xmlns:p14="http://schemas.microsoft.com/office/powerpoint/2010/main" val="1114236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Making 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51323" cy="22252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set is declared using curly brackets: {}</a:t>
            </a:r>
          </a:p>
          <a:p>
            <a:pPr marL="0" indent="0">
              <a:buNone/>
            </a:pPr>
            <a:r>
              <a:rPr lang="en-US" sz="3200" dirty="0"/>
              <a:t> </a:t>
            </a: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98034B-ADA3-B633-C44F-6D18FE2C5A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163"/>
          <a:stretch/>
        </p:blipFill>
        <p:spPr>
          <a:xfrm>
            <a:off x="6096000" y="421660"/>
            <a:ext cx="5614879" cy="37459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D8A8DF-B889-A321-D288-6245D68987EB}"/>
              </a:ext>
            </a:extLst>
          </p:cNvPr>
          <p:cNvSpPr txBox="1"/>
          <p:nvPr/>
        </p:nvSpPr>
        <p:spPr>
          <a:xfrm>
            <a:off x="749710" y="4581832"/>
            <a:ext cx="105496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S_tier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honeycomb'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'phish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food'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'salted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caramel'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'toffee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C_tier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Blueberry'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'Chocolate'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'Rhubarb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9162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Making a set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1DA8A7-6C16-248E-2C16-27DA03F17CE6}"/>
              </a:ext>
            </a:extLst>
          </p:cNvPr>
          <p:cNvSpPr/>
          <p:nvPr/>
        </p:nvSpPr>
        <p:spPr>
          <a:xfrm>
            <a:off x="6096000" y="383508"/>
            <a:ext cx="5584723" cy="3784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51323" cy="26873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set is declared using curly brackets: {}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D8A8DF-B889-A321-D288-6245D68987EB}"/>
              </a:ext>
            </a:extLst>
          </p:cNvPr>
          <p:cNvSpPr txBox="1"/>
          <p:nvPr/>
        </p:nvSpPr>
        <p:spPr>
          <a:xfrm>
            <a:off x="749710" y="4581832"/>
            <a:ext cx="76610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C_tier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Blueberry'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'Chocolate'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'Rhubarb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01978D-CDF6-D9F2-B790-7E5EF027B775}"/>
              </a:ext>
            </a:extLst>
          </p:cNvPr>
          <p:cNvSpPr/>
          <p:nvPr/>
        </p:nvSpPr>
        <p:spPr>
          <a:xfrm>
            <a:off x="9662955" y="2028232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BA52FB3-69A2-DB49-C5F6-CD1B78AE6D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476500"/>
              </p:ext>
            </p:extLst>
          </p:nvPr>
        </p:nvGraphicFramePr>
        <p:xfrm>
          <a:off x="6774426" y="3141652"/>
          <a:ext cx="2150712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7755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432957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'Blueberry'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310A832-55D1-31CB-3799-D809FC0C11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011857"/>
              </p:ext>
            </p:extLst>
          </p:nvPr>
        </p:nvGraphicFramePr>
        <p:xfrm>
          <a:off x="9131615" y="3107484"/>
          <a:ext cx="199850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1817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6668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'Chocolate'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A5331A1-760D-9143-248F-55D0BA7072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519903"/>
              </p:ext>
            </p:extLst>
          </p:nvPr>
        </p:nvGraphicFramePr>
        <p:xfrm>
          <a:off x="6736377" y="948980"/>
          <a:ext cx="18766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3658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23023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'Rhubarb'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6FB6B8B9-AF0F-7E9F-6C64-184B45EF6850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 rot="5400000">
            <a:off x="8388524" y="1768752"/>
            <a:ext cx="834159" cy="1911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980D412D-8606-9976-7E91-BFBB7BB80833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rot="16200000" flipH="1">
            <a:off x="9214640" y="2191258"/>
            <a:ext cx="796903" cy="1035548"/>
          </a:xfrm>
          <a:prstGeom prst="bentConnector3">
            <a:avLst>
              <a:gd name="adj1" fmla="val 7220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E16007A7-CF42-3C00-975A-B6A291F66E5E}"/>
              </a:ext>
            </a:extLst>
          </p:cNvPr>
          <p:cNvCxnSpPr>
            <a:cxnSpLocks/>
            <a:stCxn id="33" idx="0"/>
            <a:endCxn id="11" idx="2"/>
          </p:cNvCxnSpPr>
          <p:nvPr/>
        </p:nvCxnSpPr>
        <p:spPr>
          <a:xfrm rot="16200000" flipV="1">
            <a:off x="8171326" y="823212"/>
            <a:ext cx="809671" cy="18028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A8F04083-7B7A-0273-86F7-51ECC65CE9B8}"/>
              </a:ext>
            </a:extLst>
          </p:cNvPr>
          <p:cNvSpPr/>
          <p:nvPr/>
        </p:nvSpPr>
        <p:spPr>
          <a:xfrm>
            <a:off x="8996849" y="2031320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C5EB3CB-4DFB-0CA2-4D7F-4CAA111EE1E6}"/>
              </a:ext>
            </a:extLst>
          </p:cNvPr>
          <p:cNvSpPr/>
          <p:nvPr/>
        </p:nvSpPr>
        <p:spPr>
          <a:xfrm>
            <a:off x="9373241" y="2129491"/>
            <a:ext cx="208726" cy="168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5FC7D948-89A2-4C02-0B1B-52E250AA34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2846239"/>
              </p:ext>
            </p:extLst>
          </p:nvPr>
        </p:nvGraphicFramePr>
        <p:xfrm>
          <a:off x="7571084" y="2028232"/>
          <a:ext cx="237542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65668">
                  <a:extLst>
                    <a:ext uri="{9D8B030D-6E8A-4147-A177-3AD203B41FA5}">
                      <a16:colId xmlns:a16="http://schemas.microsoft.com/office/drawing/2014/main" val="2550494940"/>
                    </a:ext>
                  </a:extLst>
                </a:gridCol>
                <a:gridCol w="771274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383458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336092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318933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C_tier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6203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Making a set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1DA8A7-6C16-248E-2C16-27DA03F17CE6}"/>
              </a:ext>
            </a:extLst>
          </p:cNvPr>
          <p:cNvSpPr/>
          <p:nvPr/>
        </p:nvSpPr>
        <p:spPr>
          <a:xfrm>
            <a:off x="6096000" y="383508"/>
            <a:ext cx="5584723" cy="3784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51323" cy="26873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set is declared using curly brackets: {}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Since </a:t>
            </a:r>
            <a:r>
              <a:rPr lang="en-US" sz="3200" b="1" dirty="0"/>
              <a:t>a set is unordered</a:t>
            </a:r>
            <a:r>
              <a:rPr lang="en-US" sz="3200" dirty="0"/>
              <a:t>, it can not be indexed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D8A8DF-B889-A321-D288-6245D68987EB}"/>
              </a:ext>
            </a:extLst>
          </p:cNvPr>
          <p:cNvSpPr txBox="1"/>
          <p:nvPr/>
        </p:nvSpPr>
        <p:spPr>
          <a:xfrm>
            <a:off x="749710" y="4581832"/>
            <a:ext cx="76610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C_tier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Blueberry'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'Chocolate'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'Rhubarb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C_tier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01978D-CDF6-D9F2-B790-7E5EF027B775}"/>
              </a:ext>
            </a:extLst>
          </p:cNvPr>
          <p:cNvSpPr/>
          <p:nvPr/>
        </p:nvSpPr>
        <p:spPr>
          <a:xfrm>
            <a:off x="9662955" y="2028232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BA52FB3-69A2-DB49-C5F6-CD1B78AE6D58}"/>
              </a:ext>
            </a:extLst>
          </p:cNvPr>
          <p:cNvGraphicFramePr>
            <a:graphicFrameLocks noGrp="1"/>
          </p:cNvGraphicFramePr>
          <p:nvPr/>
        </p:nvGraphicFramePr>
        <p:xfrm>
          <a:off x="6774426" y="3141652"/>
          <a:ext cx="2150712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7755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432957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'Blueberry'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310A832-55D1-31CB-3799-D809FC0C113D}"/>
              </a:ext>
            </a:extLst>
          </p:cNvPr>
          <p:cNvGraphicFramePr>
            <a:graphicFrameLocks noGrp="1"/>
          </p:cNvGraphicFramePr>
          <p:nvPr/>
        </p:nvGraphicFramePr>
        <p:xfrm>
          <a:off x="9131615" y="3107484"/>
          <a:ext cx="199850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1817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6668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'Chocolate'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A5331A1-760D-9143-248F-55D0BA707201}"/>
              </a:ext>
            </a:extLst>
          </p:cNvPr>
          <p:cNvGraphicFramePr>
            <a:graphicFrameLocks noGrp="1"/>
          </p:cNvGraphicFramePr>
          <p:nvPr/>
        </p:nvGraphicFramePr>
        <p:xfrm>
          <a:off x="6736377" y="948980"/>
          <a:ext cx="18766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3658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23023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'Rhubarb'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6FB6B8B9-AF0F-7E9F-6C64-184B45EF6850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 rot="5400000">
            <a:off x="8388524" y="1768752"/>
            <a:ext cx="834159" cy="1911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980D412D-8606-9976-7E91-BFBB7BB80833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rot="16200000" flipH="1">
            <a:off x="9214640" y="2191258"/>
            <a:ext cx="796903" cy="1035548"/>
          </a:xfrm>
          <a:prstGeom prst="bentConnector3">
            <a:avLst>
              <a:gd name="adj1" fmla="val 7220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E16007A7-CF42-3C00-975A-B6A291F66E5E}"/>
              </a:ext>
            </a:extLst>
          </p:cNvPr>
          <p:cNvCxnSpPr>
            <a:cxnSpLocks/>
            <a:stCxn id="33" idx="0"/>
            <a:endCxn id="11" idx="2"/>
          </p:cNvCxnSpPr>
          <p:nvPr/>
        </p:nvCxnSpPr>
        <p:spPr>
          <a:xfrm rot="16200000" flipV="1">
            <a:off x="8171326" y="823212"/>
            <a:ext cx="809671" cy="18028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A8F04083-7B7A-0273-86F7-51ECC65CE9B8}"/>
              </a:ext>
            </a:extLst>
          </p:cNvPr>
          <p:cNvSpPr/>
          <p:nvPr/>
        </p:nvSpPr>
        <p:spPr>
          <a:xfrm>
            <a:off x="8996849" y="2031320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C5EB3CB-4DFB-0CA2-4D7F-4CAA111EE1E6}"/>
              </a:ext>
            </a:extLst>
          </p:cNvPr>
          <p:cNvSpPr/>
          <p:nvPr/>
        </p:nvSpPr>
        <p:spPr>
          <a:xfrm>
            <a:off x="9373241" y="2129491"/>
            <a:ext cx="208726" cy="168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5FC7D948-89A2-4C02-0B1B-52E250AA3469}"/>
              </a:ext>
            </a:extLst>
          </p:cNvPr>
          <p:cNvGraphicFramePr>
            <a:graphicFrameLocks noGrp="1"/>
          </p:cNvGraphicFramePr>
          <p:nvPr/>
        </p:nvGraphicFramePr>
        <p:xfrm>
          <a:off x="7571084" y="2028232"/>
          <a:ext cx="237542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65668">
                  <a:extLst>
                    <a:ext uri="{9D8B030D-6E8A-4147-A177-3AD203B41FA5}">
                      <a16:colId xmlns:a16="http://schemas.microsoft.com/office/drawing/2014/main" val="2550494940"/>
                    </a:ext>
                  </a:extLst>
                </a:gridCol>
                <a:gridCol w="771274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383458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336092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318933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C_tier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A184E15-5684-77FA-10A0-1B61C7E21120}"/>
              </a:ext>
            </a:extLst>
          </p:cNvPr>
          <p:cNvSpPr txBox="1"/>
          <p:nvPr/>
        </p:nvSpPr>
        <p:spPr>
          <a:xfrm>
            <a:off x="3844181" y="5481655"/>
            <a:ext cx="8170827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</a:t>
            </a:r>
            <a:r>
              <a:rPr lang="en-US" sz="2400" dirty="0" err="1">
                <a:latin typeface="Consolas" panose="020B0609020204030204" pitchFamily="49" charset="0"/>
              </a:rPr>
              <a:t>TypeError</a:t>
            </a:r>
            <a:r>
              <a:rPr lang="en-US" sz="2400" dirty="0">
                <a:latin typeface="Consolas" panose="020B0609020204030204" pitchFamily="49" charset="0"/>
              </a:rPr>
              <a:t>: 'set' object is not </a:t>
            </a:r>
            <a:r>
              <a:rPr lang="en-US" sz="2400" dirty="0" err="1">
                <a:latin typeface="Consolas" panose="020B0609020204030204" pitchFamily="49" charset="0"/>
              </a:rPr>
              <a:t>subscriptable</a:t>
            </a:r>
            <a:endParaRPr lang="en-US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8827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Activity: Tier List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Try to make a tier list of foods!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There should be 5 tiers (5 sets): S, A, B, C, and Doodoo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Make sure you save it, because we will use them later for practice!</a:t>
            </a: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036C61A-C1C2-6824-1961-BB253343A5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40"/>
          <a:stretch/>
        </p:blipFill>
        <p:spPr>
          <a:xfrm>
            <a:off x="6748670" y="1513025"/>
            <a:ext cx="4605130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967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Set Methods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752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Some Set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9560" y="1459865"/>
            <a:ext cx="513588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Add(element): Adds an element to the set</a:t>
            </a:r>
          </a:p>
          <a:p>
            <a:r>
              <a:rPr lang="en-US" sz="3200" dirty="0"/>
              <a:t>Discard(element): Removes the element from the set</a:t>
            </a:r>
          </a:p>
          <a:p>
            <a:r>
              <a:rPr lang="en-US" sz="3200" dirty="0"/>
              <a:t>Pop(): Removes a random element and returns 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96BC8E-D0DE-122C-9511-0756DF0DF382}"/>
              </a:ext>
            </a:extLst>
          </p:cNvPr>
          <p:cNvSpPr txBox="1"/>
          <p:nvPr/>
        </p:nvSpPr>
        <p:spPr>
          <a:xfrm>
            <a:off x="5836920" y="446712"/>
            <a:ext cx="6301725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'apple'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'lime'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discard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6B71A-02CD-737F-1969-2084446096A6}"/>
              </a:ext>
            </a:extLst>
          </p:cNvPr>
          <p:cNvSpPr txBox="1"/>
          <p:nvPr/>
        </p:nvSpPr>
        <p:spPr>
          <a:xfrm>
            <a:off x="4871720" y="4671274"/>
            <a:ext cx="7030720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{'banana', 'orange', 'apple', 'lime’}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{'orange', 'apple', 'lime’}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lime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{'apple', 'orange'}</a:t>
            </a:r>
          </a:p>
        </p:txBody>
      </p:sp>
    </p:spTree>
    <p:extLst>
      <p:ext uri="{BB962C8B-B14F-4D97-AF65-F5344CB8AC3E}">
        <p14:creationId xmlns:p14="http://schemas.microsoft.com/office/powerpoint/2010/main" val="35747962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Some Set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9560" y="1459865"/>
            <a:ext cx="513588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FF0000"/>
                </a:solidFill>
              </a:rPr>
              <a:t>Creating a 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96BC8E-D0DE-122C-9511-0756DF0DF382}"/>
              </a:ext>
            </a:extLst>
          </p:cNvPr>
          <p:cNvSpPr txBox="1"/>
          <p:nvPr/>
        </p:nvSpPr>
        <p:spPr>
          <a:xfrm>
            <a:off x="5836920" y="446712"/>
            <a:ext cx="6301725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'apple'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'lime’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discard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6B71A-02CD-737F-1969-2084446096A6}"/>
              </a:ext>
            </a:extLst>
          </p:cNvPr>
          <p:cNvSpPr txBox="1"/>
          <p:nvPr/>
        </p:nvSpPr>
        <p:spPr>
          <a:xfrm>
            <a:off x="4871720" y="4677616"/>
            <a:ext cx="703072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9C055E-7EC2-84B9-4D99-A4075BB30DAE}"/>
              </a:ext>
            </a:extLst>
          </p:cNvPr>
          <p:cNvSpPr/>
          <p:nvPr/>
        </p:nvSpPr>
        <p:spPr>
          <a:xfrm>
            <a:off x="698092" y="2834896"/>
            <a:ext cx="4050890" cy="3784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Memory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B1A82-FDF5-47BC-14AD-B930B77D473C}"/>
              </a:ext>
            </a:extLst>
          </p:cNvPr>
          <p:cNvSpPr/>
          <p:nvPr/>
        </p:nvSpPr>
        <p:spPr>
          <a:xfrm>
            <a:off x="3299757" y="4495108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4F3F0D7-1975-5F92-FABD-74C24CF2B8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001456"/>
              </p:ext>
            </p:extLst>
          </p:nvPr>
        </p:nvGraphicFramePr>
        <p:xfrm>
          <a:off x="977689" y="5252209"/>
          <a:ext cx="2150712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7755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432957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'banana'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8FBD7A3-69A3-98D7-1E5D-DB1E86C81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2133927"/>
              </p:ext>
            </p:extLst>
          </p:nvPr>
        </p:nvGraphicFramePr>
        <p:xfrm>
          <a:off x="2209029" y="5924886"/>
          <a:ext cx="199850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1817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6668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'lime'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4569BBD-AB59-62E8-7DEF-E1F2FDBBC5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4669471"/>
              </p:ext>
            </p:extLst>
          </p:nvPr>
        </p:nvGraphicFramePr>
        <p:xfrm>
          <a:off x="1338468" y="3400368"/>
          <a:ext cx="18766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3658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23023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'apple'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069FAEE-161C-8624-AB91-C789BA421F70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2486715" y="4340699"/>
            <a:ext cx="477840" cy="13451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206852A1-5877-EA93-BA2B-20404216F109}"/>
              </a:ext>
            </a:extLst>
          </p:cNvPr>
          <p:cNvCxnSpPr>
            <a:cxnSpLocks/>
            <a:stCxn id="14" idx="2"/>
            <a:endCxn id="9" idx="0"/>
          </p:cNvCxnSpPr>
          <p:nvPr/>
        </p:nvCxnSpPr>
        <p:spPr>
          <a:xfrm rot="16200000" flipH="1">
            <a:off x="2396485" y="5113091"/>
            <a:ext cx="1147429" cy="476160"/>
          </a:xfrm>
          <a:prstGeom prst="bentConnector3">
            <a:avLst>
              <a:gd name="adj1" fmla="val 3200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27E8183-E678-4E90-48BD-C2DD1A7831A7}"/>
              </a:ext>
            </a:extLst>
          </p:cNvPr>
          <p:cNvCxnSpPr>
            <a:cxnSpLocks/>
            <a:stCxn id="15" idx="0"/>
            <a:endCxn id="10" idx="2"/>
          </p:cNvCxnSpPr>
          <p:nvPr/>
        </p:nvCxnSpPr>
        <p:spPr>
          <a:xfrm rot="16200000" flipV="1">
            <a:off x="2283028" y="3764989"/>
            <a:ext cx="825159" cy="83759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E304537-16F5-B26E-BD0C-B507D1720858}"/>
              </a:ext>
            </a:extLst>
          </p:cNvPr>
          <p:cNvSpPr/>
          <p:nvPr/>
        </p:nvSpPr>
        <p:spPr>
          <a:xfrm>
            <a:off x="2633651" y="4498196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29CFDB-7862-996C-C1D2-5EFB72831426}"/>
              </a:ext>
            </a:extLst>
          </p:cNvPr>
          <p:cNvSpPr/>
          <p:nvPr/>
        </p:nvSpPr>
        <p:spPr>
          <a:xfrm>
            <a:off x="3010043" y="4596367"/>
            <a:ext cx="208726" cy="168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6" name="Table 7">
            <a:extLst>
              <a:ext uri="{FF2B5EF4-FFF2-40B4-BE49-F238E27FC236}">
                <a16:creationId xmlns:a16="http://schemas.microsoft.com/office/drawing/2014/main" id="{8B931D7A-E69C-B93B-6387-13F451C826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00416"/>
              </p:ext>
            </p:extLst>
          </p:nvPr>
        </p:nvGraphicFramePr>
        <p:xfrm>
          <a:off x="1207886" y="4495108"/>
          <a:ext cx="237542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65668">
                  <a:extLst>
                    <a:ext uri="{9D8B030D-6E8A-4147-A177-3AD203B41FA5}">
                      <a16:colId xmlns:a16="http://schemas.microsoft.com/office/drawing/2014/main" val="2550494940"/>
                    </a:ext>
                  </a:extLst>
                </a:gridCol>
                <a:gridCol w="771274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383458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336092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318933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C_tier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sp>
        <p:nvSpPr>
          <p:cNvPr id="23" name="Arrow: Right 22">
            <a:extLst>
              <a:ext uri="{FF2B5EF4-FFF2-40B4-BE49-F238E27FC236}">
                <a16:creationId xmlns:a16="http://schemas.microsoft.com/office/drawing/2014/main" id="{593B6269-CC78-227D-BA68-C557ACDC1A11}"/>
              </a:ext>
            </a:extLst>
          </p:cNvPr>
          <p:cNvSpPr/>
          <p:nvPr/>
        </p:nvSpPr>
        <p:spPr>
          <a:xfrm>
            <a:off x="5425440" y="559455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462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3000" dirty="0"/>
              <a:t>Participation 6 due Thursday</a:t>
            </a:r>
          </a:p>
          <a:p>
            <a:r>
              <a:rPr lang="en-US" sz="3000" dirty="0"/>
              <a:t>Quiz 6 due Thursday</a:t>
            </a:r>
          </a:p>
          <a:p>
            <a:r>
              <a:rPr lang="en-US" sz="3000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Some Set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9560" y="1459865"/>
            <a:ext cx="5135880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Add(element): Adds an element to the 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96BC8E-D0DE-122C-9511-0756DF0DF382}"/>
              </a:ext>
            </a:extLst>
          </p:cNvPr>
          <p:cNvSpPr txBox="1"/>
          <p:nvPr/>
        </p:nvSpPr>
        <p:spPr>
          <a:xfrm>
            <a:off x="5836920" y="446712"/>
            <a:ext cx="6301725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'apple'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'lime’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discard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6B71A-02CD-737F-1969-2084446096A6}"/>
              </a:ext>
            </a:extLst>
          </p:cNvPr>
          <p:cNvSpPr txBox="1"/>
          <p:nvPr/>
        </p:nvSpPr>
        <p:spPr>
          <a:xfrm>
            <a:off x="4871720" y="4679992"/>
            <a:ext cx="703072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9C055E-7EC2-84B9-4D99-A4075BB30DAE}"/>
              </a:ext>
            </a:extLst>
          </p:cNvPr>
          <p:cNvSpPr/>
          <p:nvPr/>
        </p:nvSpPr>
        <p:spPr>
          <a:xfrm>
            <a:off x="698092" y="2834896"/>
            <a:ext cx="4050890" cy="3784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Memory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B1A82-FDF5-47BC-14AD-B930B77D473C}"/>
              </a:ext>
            </a:extLst>
          </p:cNvPr>
          <p:cNvSpPr/>
          <p:nvPr/>
        </p:nvSpPr>
        <p:spPr>
          <a:xfrm>
            <a:off x="3299757" y="4495108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4F3F0D7-1975-5F92-FABD-74C24CF2B89E}"/>
              </a:ext>
            </a:extLst>
          </p:cNvPr>
          <p:cNvGraphicFramePr>
            <a:graphicFrameLocks noGrp="1"/>
          </p:cNvGraphicFramePr>
          <p:nvPr/>
        </p:nvGraphicFramePr>
        <p:xfrm>
          <a:off x="977689" y="5252209"/>
          <a:ext cx="2150712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7755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432957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'banana'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8FBD7A3-69A3-98D7-1E5D-DB1E86C81928}"/>
              </a:ext>
            </a:extLst>
          </p:cNvPr>
          <p:cNvGraphicFramePr>
            <a:graphicFrameLocks noGrp="1"/>
          </p:cNvGraphicFramePr>
          <p:nvPr/>
        </p:nvGraphicFramePr>
        <p:xfrm>
          <a:off x="2209029" y="5924886"/>
          <a:ext cx="199850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1817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6668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'lime'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4569BBD-AB59-62E8-7DEF-E1F2FDBBC528}"/>
              </a:ext>
            </a:extLst>
          </p:cNvPr>
          <p:cNvGraphicFramePr>
            <a:graphicFrameLocks noGrp="1"/>
          </p:cNvGraphicFramePr>
          <p:nvPr/>
        </p:nvGraphicFramePr>
        <p:xfrm>
          <a:off x="855438" y="3366744"/>
          <a:ext cx="18766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3658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23023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'apple'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069FAEE-161C-8624-AB91-C789BA421F70}"/>
              </a:ext>
            </a:extLst>
          </p:cNvPr>
          <p:cNvCxnSpPr>
            <a:cxnSpLocks/>
            <a:endCxn id="17" idx="2"/>
          </p:cNvCxnSpPr>
          <p:nvPr/>
        </p:nvCxnSpPr>
        <p:spPr>
          <a:xfrm rot="5400000" flipH="1" flipV="1">
            <a:off x="3381779" y="4176250"/>
            <a:ext cx="454258" cy="22442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206852A1-5877-EA93-BA2B-20404216F109}"/>
              </a:ext>
            </a:extLst>
          </p:cNvPr>
          <p:cNvCxnSpPr>
            <a:cxnSpLocks/>
            <a:endCxn id="9" idx="0"/>
          </p:cNvCxnSpPr>
          <p:nvPr/>
        </p:nvCxnSpPr>
        <p:spPr>
          <a:xfrm rot="5400000">
            <a:off x="2940899" y="5032071"/>
            <a:ext cx="1160195" cy="62543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27E8183-E678-4E90-48BD-C2DD1A7831A7}"/>
              </a:ext>
            </a:extLst>
          </p:cNvPr>
          <p:cNvCxnSpPr>
            <a:cxnSpLocks/>
            <a:stCxn id="15" idx="0"/>
            <a:endCxn id="8" idx="0"/>
          </p:cNvCxnSpPr>
          <p:nvPr/>
        </p:nvCxnSpPr>
        <p:spPr>
          <a:xfrm rot="16200000" flipH="1" flipV="1">
            <a:off x="2255805" y="4393607"/>
            <a:ext cx="655842" cy="1061361"/>
          </a:xfrm>
          <a:prstGeom prst="bentConnector3">
            <a:avLst>
              <a:gd name="adj1" fmla="val 6109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E304537-16F5-B26E-BD0C-B507D1720858}"/>
              </a:ext>
            </a:extLst>
          </p:cNvPr>
          <p:cNvSpPr/>
          <p:nvPr/>
        </p:nvSpPr>
        <p:spPr>
          <a:xfrm>
            <a:off x="2639533" y="4513729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29CFDB-7862-996C-C1D2-5EFB72831426}"/>
              </a:ext>
            </a:extLst>
          </p:cNvPr>
          <p:cNvSpPr/>
          <p:nvPr/>
        </p:nvSpPr>
        <p:spPr>
          <a:xfrm>
            <a:off x="3010043" y="4596367"/>
            <a:ext cx="208726" cy="168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75579A3-867B-8D65-C65E-B46E7F689FC2}"/>
              </a:ext>
            </a:extLst>
          </p:cNvPr>
          <p:cNvCxnSpPr>
            <a:cxnSpLocks/>
            <a:stCxn id="14" idx="0"/>
            <a:endCxn id="10" idx="2"/>
          </p:cNvCxnSpPr>
          <p:nvPr/>
        </p:nvCxnSpPr>
        <p:spPr>
          <a:xfrm rot="16200000" flipV="1">
            <a:off x="1877818" y="3653545"/>
            <a:ext cx="776145" cy="94422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593B6269-CC78-227D-BA68-C557ACDC1A11}"/>
              </a:ext>
            </a:extLst>
          </p:cNvPr>
          <p:cNvSpPr/>
          <p:nvPr/>
        </p:nvSpPr>
        <p:spPr>
          <a:xfrm>
            <a:off x="5425440" y="1300063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39C652AD-FE52-F971-DA76-36EFFAD2DC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956490"/>
              </p:ext>
            </p:extLst>
          </p:nvPr>
        </p:nvGraphicFramePr>
        <p:xfrm>
          <a:off x="2782781" y="3690494"/>
          <a:ext cx="18766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3658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23023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'orange'</a:t>
                      </a:r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6" name="Table 7">
            <a:extLst>
              <a:ext uri="{FF2B5EF4-FFF2-40B4-BE49-F238E27FC236}">
                <a16:creationId xmlns:a16="http://schemas.microsoft.com/office/drawing/2014/main" id="{8B931D7A-E69C-B93B-6387-13F451C8266B}"/>
              </a:ext>
            </a:extLst>
          </p:cNvPr>
          <p:cNvGraphicFramePr>
            <a:graphicFrameLocks noGrp="1"/>
          </p:cNvGraphicFramePr>
          <p:nvPr/>
        </p:nvGraphicFramePr>
        <p:xfrm>
          <a:off x="1119395" y="4444428"/>
          <a:ext cx="286266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1003">
                  <a:extLst>
                    <a:ext uri="{9D8B030D-6E8A-4147-A177-3AD203B41FA5}">
                      <a16:colId xmlns:a16="http://schemas.microsoft.com/office/drawing/2014/main" val="2550494940"/>
                    </a:ext>
                  </a:extLst>
                </a:gridCol>
                <a:gridCol w="819454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07412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357087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338856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  <a:gridCol w="338856">
                  <a:extLst>
                    <a:ext uri="{9D8B030D-6E8A-4147-A177-3AD203B41FA5}">
                      <a16:colId xmlns:a16="http://schemas.microsoft.com/office/drawing/2014/main" val="3465099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C_tier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FCF45CB9-690B-66C9-FDD3-B5C16673320E}"/>
              </a:ext>
            </a:extLst>
          </p:cNvPr>
          <p:cNvSpPr txBox="1"/>
          <p:nvPr/>
        </p:nvSpPr>
        <p:spPr>
          <a:xfrm>
            <a:off x="5425440" y="5891928"/>
            <a:ext cx="4208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Notice how the arrow orders changed, this is because there is no order in a set</a:t>
            </a:r>
          </a:p>
        </p:txBody>
      </p:sp>
    </p:spTree>
    <p:extLst>
      <p:ext uri="{BB962C8B-B14F-4D97-AF65-F5344CB8AC3E}">
        <p14:creationId xmlns:p14="http://schemas.microsoft.com/office/powerpoint/2010/main" val="35985659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Some Set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9560" y="1459865"/>
            <a:ext cx="513588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FF0000"/>
                </a:solidFill>
              </a:rPr>
              <a:t>No Duplicate Orange: Add does not add an element if it is already in the set!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96BC8E-D0DE-122C-9511-0756DF0DF382}"/>
              </a:ext>
            </a:extLst>
          </p:cNvPr>
          <p:cNvSpPr txBox="1"/>
          <p:nvPr/>
        </p:nvSpPr>
        <p:spPr>
          <a:xfrm>
            <a:off x="5836920" y="446712"/>
            <a:ext cx="6301725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'apple'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'lime’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discard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6B71A-02CD-737F-1969-2084446096A6}"/>
              </a:ext>
            </a:extLst>
          </p:cNvPr>
          <p:cNvSpPr txBox="1"/>
          <p:nvPr/>
        </p:nvSpPr>
        <p:spPr>
          <a:xfrm>
            <a:off x="4871720" y="4679992"/>
            <a:ext cx="703072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&gt;&gt; {'banana', 'orange', 'apple', 'lime’}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9C055E-7EC2-84B9-4D99-A4075BB30DAE}"/>
              </a:ext>
            </a:extLst>
          </p:cNvPr>
          <p:cNvSpPr/>
          <p:nvPr/>
        </p:nvSpPr>
        <p:spPr>
          <a:xfrm>
            <a:off x="698092" y="2834896"/>
            <a:ext cx="4050890" cy="3784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Memory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B1A82-FDF5-47BC-14AD-B930B77D473C}"/>
              </a:ext>
            </a:extLst>
          </p:cNvPr>
          <p:cNvSpPr/>
          <p:nvPr/>
        </p:nvSpPr>
        <p:spPr>
          <a:xfrm>
            <a:off x="3299757" y="4495108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4F3F0D7-1975-5F92-FABD-74C24CF2B89E}"/>
              </a:ext>
            </a:extLst>
          </p:cNvPr>
          <p:cNvGraphicFramePr>
            <a:graphicFrameLocks noGrp="1"/>
          </p:cNvGraphicFramePr>
          <p:nvPr/>
        </p:nvGraphicFramePr>
        <p:xfrm>
          <a:off x="977689" y="5252209"/>
          <a:ext cx="2150712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7755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432957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'banana'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8FBD7A3-69A3-98D7-1E5D-DB1E86C81928}"/>
              </a:ext>
            </a:extLst>
          </p:cNvPr>
          <p:cNvGraphicFramePr>
            <a:graphicFrameLocks noGrp="1"/>
          </p:cNvGraphicFramePr>
          <p:nvPr/>
        </p:nvGraphicFramePr>
        <p:xfrm>
          <a:off x="2209029" y="5924886"/>
          <a:ext cx="199850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1817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6668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'lime'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4569BBD-AB59-62E8-7DEF-E1F2FDBBC528}"/>
              </a:ext>
            </a:extLst>
          </p:cNvPr>
          <p:cNvGraphicFramePr>
            <a:graphicFrameLocks noGrp="1"/>
          </p:cNvGraphicFramePr>
          <p:nvPr/>
        </p:nvGraphicFramePr>
        <p:xfrm>
          <a:off x="855438" y="3366744"/>
          <a:ext cx="18766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3658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23023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'apple'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069FAEE-161C-8624-AB91-C789BA421F70}"/>
              </a:ext>
            </a:extLst>
          </p:cNvPr>
          <p:cNvCxnSpPr>
            <a:cxnSpLocks/>
            <a:endCxn id="17" idx="2"/>
          </p:cNvCxnSpPr>
          <p:nvPr/>
        </p:nvCxnSpPr>
        <p:spPr>
          <a:xfrm rot="5400000" flipH="1" flipV="1">
            <a:off x="3381779" y="4176250"/>
            <a:ext cx="454258" cy="22442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206852A1-5877-EA93-BA2B-20404216F109}"/>
              </a:ext>
            </a:extLst>
          </p:cNvPr>
          <p:cNvCxnSpPr>
            <a:cxnSpLocks/>
            <a:endCxn id="9" idx="0"/>
          </p:cNvCxnSpPr>
          <p:nvPr/>
        </p:nvCxnSpPr>
        <p:spPr>
          <a:xfrm rot="5400000">
            <a:off x="2940899" y="5032071"/>
            <a:ext cx="1160195" cy="62543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27E8183-E678-4E90-48BD-C2DD1A7831A7}"/>
              </a:ext>
            </a:extLst>
          </p:cNvPr>
          <p:cNvCxnSpPr>
            <a:cxnSpLocks/>
            <a:stCxn id="15" idx="0"/>
            <a:endCxn id="8" idx="0"/>
          </p:cNvCxnSpPr>
          <p:nvPr/>
        </p:nvCxnSpPr>
        <p:spPr>
          <a:xfrm rot="16200000" flipH="1" flipV="1">
            <a:off x="2255805" y="4393607"/>
            <a:ext cx="655842" cy="1061361"/>
          </a:xfrm>
          <a:prstGeom prst="bentConnector3">
            <a:avLst>
              <a:gd name="adj1" fmla="val 6109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E304537-16F5-B26E-BD0C-B507D1720858}"/>
              </a:ext>
            </a:extLst>
          </p:cNvPr>
          <p:cNvSpPr/>
          <p:nvPr/>
        </p:nvSpPr>
        <p:spPr>
          <a:xfrm>
            <a:off x="2639533" y="4513729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29CFDB-7862-996C-C1D2-5EFB72831426}"/>
              </a:ext>
            </a:extLst>
          </p:cNvPr>
          <p:cNvSpPr/>
          <p:nvPr/>
        </p:nvSpPr>
        <p:spPr>
          <a:xfrm>
            <a:off x="3010043" y="4596367"/>
            <a:ext cx="208726" cy="168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75579A3-867B-8D65-C65E-B46E7F689FC2}"/>
              </a:ext>
            </a:extLst>
          </p:cNvPr>
          <p:cNvCxnSpPr>
            <a:cxnSpLocks/>
            <a:stCxn id="14" idx="0"/>
            <a:endCxn id="10" idx="2"/>
          </p:cNvCxnSpPr>
          <p:nvPr/>
        </p:nvCxnSpPr>
        <p:spPr>
          <a:xfrm rot="16200000" flipV="1">
            <a:off x="1877818" y="3653545"/>
            <a:ext cx="776145" cy="94422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593B6269-CC78-227D-BA68-C557ACDC1A11}"/>
              </a:ext>
            </a:extLst>
          </p:cNvPr>
          <p:cNvSpPr/>
          <p:nvPr/>
        </p:nvSpPr>
        <p:spPr>
          <a:xfrm>
            <a:off x="5425440" y="2024679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39C652AD-FE52-F971-DA76-36EFFAD2DC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968576"/>
              </p:ext>
            </p:extLst>
          </p:nvPr>
        </p:nvGraphicFramePr>
        <p:xfrm>
          <a:off x="2782781" y="3690494"/>
          <a:ext cx="18766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3658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23023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'orange'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6" name="Table 7">
            <a:extLst>
              <a:ext uri="{FF2B5EF4-FFF2-40B4-BE49-F238E27FC236}">
                <a16:creationId xmlns:a16="http://schemas.microsoft.com/office/drawing/2014/main" id="{8B931D7A-E69C-B93B-6387-13F451C8266B}"/>
              </a:ext>
            </a:extLst>
          </p:cNvPr>
          <p:cNvGraphicFramePr>
            <a:graphicFrameLocks noGrp="1"/>
          </p:cNvGraphicFramePr>
          <p:nvPr/>
        </p:nvGraphicFramePr>
        <p:xfrm>
          <a:off x="1119395" y="4444428"/>
          <a:ext cx="286266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1003">
                  <a:extLst>
                    <a:ext uri="{9D8B030D-6E8A-4147-A177-3AD203B41FA5}">
                      <a16:colId xmlns:a16="http://schemas.microsoft.com/office/drawing/2014/main" val="2550494940"/>
                    </a:ext>
                  </a:extLst>
                </a:gridCol>
                <a:gridCol w="819454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07412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357087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338856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  <a:gridCol w="338856">
                  <a:extLst>
                    <a:ext uri="{9D8B030D-6E8A-4147-A177-3AD203B41FA5}">
                      <a16:colId xmlns:a16="http://schemas.microsoft.com/office/drawing/2014/main" val="3465099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C_tier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FCF45CB9-690B-66C9-FDD3-B5C16673320E}"/>
              </a:ext>
            </a:extLst>
          </p:cNvPr>
          <p:cNvSpPr txBox="1"/>
          <p:nvPr/>
        </p:nvSpPr>
        <p:spPr>
          <a:xfrm>
            <a:off x="5425440" y="5891928"/>
            <a:ext cx="4208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Notice how the arrow orders changed, this is because there is no order in a set</a:t>
            </a:r>
          </a:p>
        </p:txBody>
      </p:sp>
    </p:spTree>
    <p:extLst>
      <p:ext uri="{BB962C8B-B14F-4D97-AF65-F5344CB8AC3E}">
        <p14:creationId xmlns:p14="http://schemas.microsoft.com/office/powerpoint/2010/main" val="134101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Some Set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9560" y="1459865"/>
            <a:ext cx="5135880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Discard(element): Removes the element from the 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96BC8E-D0DE-122C-9511-0756DF0DF382}"/>
              </a:ext>
            </a:extLst>
          </p:cNvPr>
          <p:cNvSpPr txBox="1"/>
          <p:nvPr/>
        </p:nvSpPr>
        <p:spPr>
          <a:xfrm>
            <a:off x="5836920" y="446712"/>
            <a:ext cx="6301725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'apple'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'lime’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discard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6B71A-02CD-737F-1969-2084446096A6}"/>
              </a:ext>
            </a:extLst>
          </p:cNvPr>
          <p:cNvSpPr txBox="1"/>
          <p:nvPr/>
        </p:nvSpPr>
        <p:spPr>
          <a:xfrm>
            <a:off x="4871720" y="4679992"/>
            <a:ext cx="703072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{'banana', 'orange', 'apple', 'lime’}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&gt;&gt; {'orange', 'apple', 'lime’}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9C055E-7EC2-84B9-4D99-A4075BB30DAE}"/>
              </a:ext>
            </a:extLst>
          </p:cNvPr>
          <p:cNvSpPr/>
          <p:nvPr/>
        </p:nvSpPr>
        <p:spPr>
          <a:xfrm>
            <a:off x="698092" y="2834896"/>
            <a:ext cx="4050890" cy="3784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Memory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B1A82-FDF5-47BC-14AD-B930B77D473C}"/>
              </a:ext>
            </a:extLst>
          </p:cNvPr>
          <p:cNvSpPr/>
          <p:nvPr/>
        </p:nvSpPr>
        <p:spPr>
          <a:xfrm>
            <a:off x="3299757" y="4495108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8FBD7A3-69A3-98D7-1E5D-DB1E86C81928}"/>
              </a:ext>
            </a:extLst>
          </p:cNvPr>
          <p:cNvGraphicFramePr>
            <a:graphicFrameLocks noGrp="1"/>
          </p:cNvGraphicFramePr>
          <p:nvPr/>
        </p:nvGraphicFramePr>
        <p:xfrm>
          <a:off x="2209029" y="5924886"/>
          <a:ext cx="199850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1817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6668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'lime'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4569BBD-AB59-62E8-7DEF-E1F2FDBBC5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032574"/>
              </p:ext>
            </p:extLst>
          </p:nvPr>
        </p:nvGraphicFramePr>
        <p:xfrm>
          <a:off x="855438" y="3366744"/>
          <a:ext cx="18766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3658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23023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'apple'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069FAEE-161C-8624-AB91-C789BA421F70}"/>
              </a:ext>
            </a:extLst>
          </p:cNvPr>
          <p:cNvCxnSpPr>
            <a:cxnSpLocks/>
            <a:endCxn id="17" idx="2"/>
          </p:cNvCxnSpPr>
          <p:nvPr/>
        </p:nvCxnSpPr>
        <p:spPr>
          <a:xfrm rot="5400000" flipH="1" flipV="1">
            <a:off x="3381779" y="4176250"/>
            <a:ext cx="454258" cy="22442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206852A1-5877-EA93-BA2B-20404216F109}"/>
              </a:ext>
            </a:extLst>
          </p:cNvPr>
          <p:cNvCxnSpPr>
            <a:cxnSpLocks/>
          </p:cNvCxnSpPr>
          <p:nvPr/>
        </p:nvCxnSpPr>
        <p:spPr>
          <a:xfrm rot="16200000" flipH="1">
            <a:off x="2579939" y="5296544"/>
            <a:ext cx="1160195" cy="9648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E304537-16F5-B26E-BD0C-B507D1720858}"/>
              </a:ext>
            </a:extLst>
          </p:cNvPr>
          <p:cNvSpPr/>
          <p:nvPr/>
        </p:nvSpPr>
        <p:spPr>
          <a:xfrm>
            <a:off x="2639533" y="4513729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29CFDB-7862-996C-C1D2-5EFB72831426}"/>
              </a:ext>
            </a:extLst>
          </p:cNvPr>
          <p:cNvSpPr/>
          <p:nvPr/>
        </p:nvSpPr>
        <p:spPr>
          <a:xfrm>
            <a:off x="3010043" y="4596367"/>
            <a:ext cx="208726" cy="168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75579A3-867B-8D65-C65E-B46E7F689FC2}"/>
              </a:ext>
            </a:extLst>
          </p:cNvPr>
          <p:cNvCxnSpPr>
            <a:cxnSpLocks/>
            <a:stCxn id="14" idx="0"/>
            <a:endCxn id="10" idx="2"/>
          </p:cNvCxnSpPr>
          <p:nvPr/>
        </p:nvCxnSpPr>
        <p:spPr>
          <a:xfrm rot="16200000" flipV="1">
            <a:off x="1877818" y="3653545"/>
            <a:ext cx="776145" cy="94422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593B6269-CC78-227D-BA68-C557ACDC1A11}"/>
              </a:ext>
            </a:extLst>
          </p:cNvPr>
          <p:cNvSpPr/>
          <p:nvPr/>
        </p:nvSpPr>
        <p:spPr>
          <a:xfrm>
            <a:off x="5425440" y="3124897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39C652AD-FE52-F971-DA76-36EFFAD2DC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75079"/>
              </p:ext>
            </p:extLst>
          </p:nvPr>
        </p:nvGraphicFramePr>
        <p:xfrm>
          <a:off x="2782781" y="3690494"/>
          <a:ext cx="18766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3658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23023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'orange'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6" name="Table 7">
            <a:extLst>
              <a:ext uri="{FF2B5EF4-FFF2-40B4-BE49-F238E27FC236}">
                <a16:creationId xmlns:a16="http://schemas.microsoft.com/office/drawing/2014/main" id="{8B931D7A-E69C-B93B-6387-13F451C826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762477"/>
              </p:ext>
            </p:extLst>
          </p:nvPr>
        </p:nvGraphicFramePr>
        <p:xfrm>
          <a:off x="1119395" y="4444428"/>
          <a:ext cx="25055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1003">
                  <a:extLst>
                    <a:ext uri="{9D8B030D-6E8A-4147-A177-3AD203B41FA5}">
                      <a16:colId xmlns:a16="http://schemas.microsoft.com/office/drawing/2014/main" val="2550494940"/>
                    </a:ext>
                  </a:extLst>
                </a:gridCol>
                <a:gridCol w="819454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07412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338856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  <a:gridCol w="338856">
                  <a:extLst>
                    <a:ext uri="{9D8B030D-6E8A-4147-A177-3AD203B41FA5}">
                      <a16:colId xmlns:a16="http://schemas.microsoft.com/office/drawing/2014/main" val="3465099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C_tier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49995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Some Set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9560" y="1459865"/>
            <a:ext cx="5135880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Pop(): Removes a random element and returns 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96BC8E-D0DE-122C-9511-0756DF0DF382}"/>
              </a:ext>
            </a:extLst>
          </p:cNvPr>
          <p:cNvSpPr txBox="1"/>
          <p:nvPr/>
        </p:nvSpPr>
        <p:spPr>
          <a:xfrm>
            <a:off x="5836920" y="446712"/>
            <a:ext cx="6301725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'apple'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'lime’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discard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'banana'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random_fruit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6B71A-02CD-737F-1969-2084446096A6}"/>
              </a:ext>
            </a:extLst>
          </p:cNvPr>
          <p:cNvSpPr txBox="1"/>
          <p:nvPr/>
        </p:nvSpPr>
        <p:spPr>
          <a:xfrm>
            <a:off x="4871720" y="4680528"/>
            <a:ext cx="7030720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{'banana', 'orange', 'apple', 'lime’}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{'orange', 'apple', 'lime’}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&gt;&gt; lime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&gt;&gt; {'apple', 'orange'}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9C055E-7EC2-84B9-4D99-A4075BB30DAE}"/>
              </a:ext>
            </a:extLst>
          </p:cNvPr>
          <p:cNvSpPr/>
          <p:nvPr/>
        </p:nvSpPr>
        <p:spPr>
          <a:xfrm>
            <a:off x="698092" y="2834896"/>
            <a:ext cx="4050890" cy="3784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Memory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B1A82-FDF5-47BC-14AD-B930B77D473C}"/>
              </a:ext>
            </a:extLst>
          </p:cNvPr>
          <p:cNvSpPr/>
          <p:nvPr/>
        </p:nvSpPr>
        <p:spPr>
          <a:xfrm>
            <a:off x="3053675" y="4495633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8FBD7A3-69A3-98D7-1E5D-DB1E86C81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5822902"/>
              </p:ext>
            </p:extLst>
          </p:nvPr>
        </p:nvGraphicFramePr>
        <p:xfrm>
          <a:off x="1357052" y="5325596"/>
          <a:ext cx="2958833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4671">
                  <a:extLst>
                    <a:ext uri="{9D8B030D-6E8A-4147-A177-3AD203B41FA5}">
                      <a16:colId xmlns:a16="http://schemas.microsoft.com/office/drawing/2014/main" val="3023658232"/>
                    </a:ext>
                  </a:extLst>
                </a:gridCol>
                <a:gridCol w="57027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03891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random_fruit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'lime'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4569BBD-AB59-62E8-7DEF-E1F2FDBBC528}"/>
              </a:ext>
            </a:extLst>
          </p:cNvPr>
          <p:cNvGraphicFramePr>
            <a:graphicFrameLocks noGrp="1"/>
          </p:cNvGraphicFramePr>
          <p:nvPr/>
        </p:nvGraphicFramePr>
        <p:xfrm>
          <a:off x="855438" y="3366744"/>
          <a:ext cx="18766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3658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23023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'apple'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069FAEE-161C-8624-AB91-C789BA421F70}"/>
              </a:ext>
            </a:extLst>
          </p:cNvPr>
          <p:cNvCxnSpPr>
            <a:cxnSpLocks/>
            <a:stCxn id="16" idx="3"/>
            <a:endCxn id="17" idx="2"/>
          </p:cNvCxnSpPr>
          <p:nvPr/>
        </p:nvCxnSpPr>
        <p:spPr>
          <a:xfrm flipV="1">
            <a:off x="3286120" y="4061334"/>
            <a:ext cx="435001" cy="568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E304537-16F5-B26E-BD0C-B507D1720858}"/>
              </a:ext>
            </a:extLst>
          </p:cNvPr>
          <p:cNvSpPr/>
          <p:nvPr/>
        </p:nvSpPr>
        <p:spPr>
          <a:xfrm>
            <a:off x="2639533" y="4513729"/>
            <a:ext cx="196936" cy="279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29CFDB-7862-996C-C1D2-5EFB72831426}"/>
              </a:ext>
            </a:extLst>
          </p:cNvPr>
          <p:cNvSpPr/>
          <p:nvPr/>
        </p:nvSpPr>
        <p:spPr>
          <a:xfrm>
            <a:off x="3010043" y="4596367"/>
            <a:ext cx="208726" cy="168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75579A3-867B-8D65-C65E-B46E7F689FC2}"/>
              </a:ext>
            </a:extLst>
          </p:cNvPr>
          <p:cNvCxnSpPr>
            <a:cxnSpLocks/>
            <a:stCxn id="14" idx="0"/>
            <a:endCxn id="10" idx="2"/>
          </p:cNvCxnSpPr>
          <p:nvPr/>
        </p:nvCxnSpPr>
        <p:spPr>
          <a:xfrm rot="16200000" flipV="1">
            <a:off x="1877818" y="3653545"/>
            <a:ext cx="776145" cy="94422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593B6269-CC78-227D-BA68-C557ACDC1A11}"/>
              </a:ext>
            </a:extLst>
          </p:cNvPr>
          <p:cNvSpPr/>
          <p:nvPr/>
        </p:nvSpPr>
        <p:spPr>
          <a:xfrm>
            <a:off x="5465402" y="4247600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39C652AD-FE52-F971-DA76-36EFFAD2DCBD}"/>
              </a:ext>
            </a:extLst>
          </p:cNvPr>
          <p:cNvGraphicFramePr>
            <a:graphicFrameLocks noGrp="1"/>
          </p:cNvGraphicFramePr>
          <p:nvPr/>
        </p:nvGraphicFramePr>
        <p:xfrm>
          <a:off x="2782781" y="3690494"/>
          <a:ext cx="187668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3658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323023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'orange'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6" name="Table 7">
            <a:extLst>
              <a:ext uri="{FF2B5EF4-FFF2-40B4-BE49-F238E27FC236}">
                <a16:creationId xmlns:a16="http://schemas.microsoft.com/office/drawing/2014/main" id="{8B931D7A-E69C-B93B-6387-13F451C826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278691"/>
              </p:ext>
            </p:extLst>
          </p:nvPr>
        </p:nvGraphicFramePr>
        <p:xfrm>
          <a:off x="1119395" y="4444428"/>
          <a:ext cx="216672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1003">
                  <a:extLst>
                    <a:ext uri="{9D8B030D-6E8A-4147-A177-3AD203B41FA5}">
                      <a16:colId xmlns:a16="http://schemas.microsoft.com/office/drawing/2014/main" val="2550494940"/>
                    </a:ext>
                  </a:extLst>
                </a:gridCol>
                <a:gridCol w="819454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07412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338856">
                  <a:extLst>
                    <a:ext uri="{9D8B030D-6E8A-4147-A177-3AD203B41FA5}">
                      <a16:colId xmlns:a16="http://schemas.microsoft.com/office/drawing/2014/main" val="3465099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C_tier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5170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 Few extra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63269"/>
            <a:ext cx="5525278" cy="16657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don’t need to memorize these, just showing what sets can do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7C25B1-0BD0-8F8A-771B-F14B1E638D87}"/>
              </a:ext>
            </a:extLst>
          </p:cNvPr>
          <p:cNvSpPr txBox="1"/>
          <p:nvPr/>
        </p:nvSpPr>
        <p:spPr>
          <a:xfrm>
            <a:off x="396363" y="4025143"/>
            <a:ext cx="11399274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union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               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{'a', 'b', 'c', 'd', 'e'}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intersection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       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{'c'}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difference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         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{'a', 'b'}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symmetric_difference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{'a', 'b', 'd', 'e'}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6" name="Picture 1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1F4FDAD-CDFD-F383-2315-5E27A38632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478" y="1939168"/>
            <a:ext cx="2762250" cy="2085975"/>
          </a:xfrm>
          <a:prstGeom prst="rect">
            <a:avLst/>
          </a:prstGeom>
        </p:spPr>
      </p:pic>
      <p:pic>
        <p:nvPicPr>
          <p:cNvPr id="18" name="Picture 1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E706E07-7927-A701-8D6E-B2E17EE814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737" y="1948693"/>
            <a:ext cx="2733675" cy="2066925"/>
          </a:xfrm>
          <a:prstGeom prst="rect">
            <a:avLst/>
          </a:prstGeom>
        </p:spPr>
      </p:pic>
      <p:pic>
        <p:nvPicPr>
          <p:cNvPr id="20" name="Picture 1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AE877AC-84B1-29AA-536B-8641DCB986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882" y="32649"/>
            <a:ext cx="2733675" cy="1990725"/>
          </a:xfrm>
          <a:prstGeom prst="rect">
            <a:avLst/>
          </a:prstGeom>
        </p:spPr>
      </p:pic>
      <p:pic>
        <p:nvPicPr>
          <p:cNvPr id="22" name="Picture 2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4E6630F-E512-7F37-2A47-5744FB0A9B1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4"/>
          <a:stretch/>
        </p:blipFill>
        <p:spPr>
          <a:xfrm>
            <a:off x="9204836" y="32649"/>
            <a:ext cx="2657475" cy="189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8439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Activity: Tier List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63269"/>
            <a:ext cx="5525278" cy="16657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Try to use these methods to see what foods you and a neighbor agree should be in a tier!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7C25B1-0BD0-8F8A-771B-F14B1E638D87}"/>
              </a:ext>
            </a:extLst>
          </p:cNvPr>
          <p:cNvSpPr txBox="1"/>
          <p:nvPr/>
        </p:nvSpPr>
        <p:spPr>
          <a:xfrm>
            <a:off x="396363" y="4025143"/>
            <a:ext cx="11399274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union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               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{'a', 'b', 'c', 'd', 'e'}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intersection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       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{'c'}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difference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         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{'a', 'b'}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symmetric_difference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set2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{'a', 'b', 'd', 'e'}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6" name="Picture 1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1F4FDAD-CDFD-F383-2315-5E27A38632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478" y="1939168"/>
            <a:ext cx="2762250" cy="2085975"/>
          </a:xfrm>
          <a:prstGeom prst="rect">
            <a:avLst/>
          </a:prstGeom>
        </p:spPr>
      </p:pic>
      <p:pic>
        <p:nvPicPr>
          <p:cNvPr id="18" name="Picture 1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E706E07-7927-A701-8D6E-B2E17EE814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737" y="1948693"/>
            <a:ext cx="2733675" cy="2066925"/>
          </a:xfrm>
          <a:prstGeom prst="rect">
            <a:avLst/>
          </a:prstGeom>
        </p:spPr>
      </p:pic>
      <p:pic>
        <p:nvPicPr>
          <p:cNvPr id="20" name="Picture 1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AE877AC-84B1-29AA-536B-8641DCB986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882" y="32649"/>
            <a:ext cx="2733675" cy="1990725"/>
          </a:xfrm>
          <a:prstGeom prst="rect">
            <a:avLst/>
          </a:prstGeom>
        </p:spPr>
      </p:pic>
      <p:pic>
        <p:nvPicPr>
          <p:cNvPr id="22" name="Picture 2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4E6630F-E512-7F37-2A47-5744FB0A9B1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4"/>
          <a:stretch/>
        </p:blipFill>
        <p:spPr>
          <a:xfrm>
            <a:off x="9204836" y="32649"/>
            <a:ext cx="2657475" cy="189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4177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868220" cy="1819275"/>
          </a:xfrm>
        </p:spPr>
        <p:txBody>
          <a:bodyPr>
            <a:normAutofit/>
          </a:bodyPr>
          <a:lstStyle/>
          <a:p>
            <a:r>
              <a:rPr lang="en-US" dirty="0"/>
              <a:t>Dictionaries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013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Dictionary?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An English dictionary lets you look up words, and see their definitions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502A9A-EBF3-24B5-3295-EA0AA362B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509" y="4110914"/>
            <a:ext cx="5319221" cy="17451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4A61B3-19DE-0EC4-BA57-C282454C406C}"/>
              </a:ext>
            </a:extLst>
          </p:cNvPr>
          <p:cNvSpPr txBox="1"/>
          <p:nvPr/>
        </p:nvSpPr>
        <p:spPr>
          <a:xfrm>
            <a:off x="1402080" y="4450080"/>
            <a:ext cx="2915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Donut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910DB1B-F683-2675-4678-F5B5BB30E88B}"/>
              </a:ext>
            </a:extLst>
          </p:cNvPr>
          <p:cNvSpPr/>
          <p:nvPr/>
        </p:nvSpPr>
        <p:spPr>
          <a:xfrm>
            <a:off x="4409440" y="4775200"/>
            <a:ext cx="975360" cy="50800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2" name="Picture 11" descr="A group of donuts sit on a napkin&#10;&#10;Description automatically generated with low confidence">
            <a:extLst>
              <a:ext uri="{FF2B5EF4-FFF2-40B4-BE49-F238E27FC236}">
                <a16:creationId xmlns:a16="http://schemas.microsoft.com/office/drawing/2014/main" id="{D6262CA5-B570-96B3-BCAF-6C79448124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880" y="198817"/>
            <a:ext cx="451485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6308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Dictionary?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36810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An English dictionary lets you look up words, and see their definitions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In python, a </a:t>
            </a:r>
            <a:r>
              <a:rPr lang="en-US" sz="3200" b="1" dirty="0"/>
              <a:t>dictionary</a:t>
            </a:r>
            <a:r>
              <a:rPr lang="en-US" sz="3200" dirty="0"/>
              <a:t> lets you look up </a:t>
            </a:r>
            <a:r>
              <a:rPr lang="en-US" sz="3200" b="1" dirty="0"/>
              <a:t>keys</a:t>
            </a:r>
            <a:r>
              <a:rPr lang="en-US" sz="3200" dirty="0"/>
              <a:t>, and see their </a:t>
            </a:r>
            <a:r>
              <a:rPr lang="en-US" sz="3200" b="1" dirty="0"/>
              <a:t>values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502A9A-EBF3-24B5-3295-EA0AA362B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1780" y="4747744"/>
            <a:ext cx="5319221" cy="17451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4A61B3-19DE-0EC4-BA57-C282454C406C}"/>
              </a:ext>
            </a:extLst>
          </p:cNvPr>
          <p:cNvSpPr txBox="1"/>
          <p:nvPr/>
        </p:nvSpPr>
        <p:spPr>
          <a:xfrm>
            <a:off x="1760351" y="5086910"/>
            <a:ext cx="2915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Donut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910DB1B-F683-2675-4678-F5B5BB30E88B}"/>
              </a:ext>
            </a:extLst>
          </p:cNvPr>
          <p:cNvSpPr/>
          <p:nvPr/>
        </p:nvSpPr>
        <p:spPr>
          <a:xfrm>
            <a:off x="4767711" y="5412030"/>
            <a:ext cx="975360" cy="50800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2" name="Picture 11" descr="A group of donuts sit on a napkin&#10;&#10;Description automatically generated with low confidence">
            <a:extLst>
              <a:ext uri="{FF2B5EF4-FFF2-40B4-BE49-F238E27FC236}">
                <a16:creationId xmlns:a16="http://schemas.microsoft.com/office/drawing/2014/main" id="{D6262CA5-B570-96B3-BCAF-6C79448124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6151" y="290755"/>
            <a:ext cx="451485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956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Dictionary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800" y="1690688"/>
            <a:ext cx="6299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Imagine a student:</a:t>
            </a:r>
          </a:p>
          <a:p>
            <a:pPr marL="0" indent="0">
              <a:buNone/>
            </a:pPr>
            <a:endParaRPr lang="en-US" sz="3200" b="1" dirty="0"/>
          </a:p>
          <a:p>
            <a:pPr marL="0" indent="0">
              <a:buNone/>
            </a:pPr>
            <a:r>
              <a:rPr lang="en-US" sz="3200" dirty="0"/>
              <a:t>Keys: Name, Major, Exam1, Exam2</a:t>
            </a:r>
          </a:p>
          <a:p>
            <a:pPr marL="0" indent="0">
              <a:buNone/>
            </a:pPr>
            <a:r>
              <a:rPr lang="en-US" sz="3200" dirty="0"/>
              <a:t>Values: Bob, English, 87.9, 91.4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get Bob, you would have to ask for the student’s name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B0B401FC-0513-E44B-00F8-3B28572503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7963994"/>
              </p:ext>
            </p:extLst>
          </p:nvPr>
        </p:nvGraphicFramePr>
        <p:xfrm>
          <a:off x="6979920" y="1400386"/>
          <a:ext cx="3982720" cy="28956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91360">
                  <a:extLst>
                    <a:ext uri="{9D8B030D-6E8A-4147-A177-3AD203B41FA5}">
                      <a16:colId xmlns:a16="http://schemas.microsoft.com/office/drawing/2014/main" val="1854048664"/>
                    </a:ext>
                  </a:extLst>
                </a:gridCol>
                <a:gridCol w="1991360">
                  <a:extLst>
                    <a:ext uri="{9D8B030D-6E8A-4147-A177-3AD203B41FA5}">
                      <a16:colId xmlns:a16="http://schemas.microsoft.com/office/drawing/2014/main" val="281507071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Student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5678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Bob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0864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Major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English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9505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Exam1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87.9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6772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Exam2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91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80696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4479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0852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Data Structures</a:t>
            </a:r>
          </a:p>
          <a:p>
            <a:pPr marL="457200" lvl="1" indent="0">
              <a:buNone/>
            </a:pPr>
            <a:r>
              <a:rPr lang="en-US" sz="2800" dirty="0"/>
              <a:t>Why is it important? What is it?</a:t>
            </a:r>
          </a:p>
          <a:p>
            <a:pPr marL="457200" lvl="1" indent="0">
              <a:buNone/>
            </a:pPr>
            <a:r>
              <a:rPr lang="en-US" sz="2800" dirty="0"/>
              <a:t>What are the Pros and Cons of each?</a:t>
            </a:r>
          </a:p>
          <a:p>
            <a:pPr marL="0" indent="0">
              <a:buNone/>
            </a:pPr>
            <a:r>
              <a:rPr lang="en-US" dirty="0"/>
              <a:t>Sets</a:t>
            </a:r>
          </a:p>
          <a:p>
            <a:pPr marL="457200" lvl="1" indent="0">
              <a:buNone/>
            </a:pPr>
            <a:r>
              <a:rPr lang="en-US" sz="2800" dirty="0"/>
              <a:t>What is it? How do we use it?</a:t>
            </a:r>
          </a:p>
          <a:p>
            <a:pPr marL="0" indent="0">
              <a:buNone/>
            </a:pPr>
            <a:r>
              <a:rPr lang="en-US" dirty="0"/>
              <a:t>Dictionaries</a:t>
            </a:r>
          </a:p>
          <a:p>
            <a:pPr marL="457200" lvl="1" indent="0">
              <a:buNone/>
            </a:pPr>
            <a:r>
              <a:rPr lang="en-US" sz="2800" dirty="0"/>
              <a:t>What is it? How do we use it?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Dictionary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800" y="1690688"/>
            <a:ext cx="6299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create a dictionary, start with curly braces {}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Then, inside add </a:t>
            </a:r>
            <a:r>
              <a:rPr lang="en-US" sz="3200" dirty="0" err="1"/>
              <a:t>key:value</a:t>
            </a:r>
            <a:r>
              <a:rPr lang="en-US" sz="3200" dirty="0"/>
              <a:t> with comma(s) separating the pairs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B0B401FC-0513-E44B-00F8-3B2857250310}"/>
              </a:ext>
            </a:extLst>
          </p:cNvPr>
          <p:cNvGraphicFramePr>
            <a:graphicFrameLocks noGrp="1"/>
          </p:cNvGraphicFramePr>
          <p:nvPr/>
        </p:nvGraphicFramePr>
        <p:xfrm>
          <a:off x="6979920" y="1400386"/>
          <a:ext cx="3982720" cy="28956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91360">
                  <a:extLst>
                    <a:ext uri="{9D8B030D-6E8A-4147-A177-3AD203B41FA5}">
                      <a16:colId xmlns:a16="http://schemas.microsoft.com/office/drawing/2014/main" val="1854048664"/>
                    </a:ext>
                  </a:extLst>
                </a:gridCol>
                <a:gridCol w="1991360">
                  <a:extLst>
                    <a:ext uri="{9D8B030D-6E8A-4147-A177-3AD203B41FA5}">
                      <a16:colId xmlns:a16="http://schemas.microsoft.com/office/drawing/2014/main" val="281507071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Student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5678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Bob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0864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Major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English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9505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Exam1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87.9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6772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Exam2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91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80696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01871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Dictionary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800" y="1690688"/>
            <a:ext cx="5537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create a dictionary, start with curly braces {}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Then, inside add </a:t>
            </a:r>
            <a:r>
              <a:rPr lang="en-US" sz="3200" dirty="0" err="1"/>
              <a:t>key:value</a:t>
            </a:r>
            <a:r>
              <a:rPr lang="en-US" sz="3200" dirty="0"/>
              <a:t> with comma(s) separating the pairs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F50785-31EA-0944-AD39-DFF837362252}"/>
              </a:ext>
            </a:extLst>
          </p:cNvPr>
          <p:cNvSpPr txBox="1"/>
          <p:nvPr/>
        </p:nvSpPr>
        <p:spPr>
          <a:xfrm>
            <a:off x="6096001" y="1178560"/>
            <a:ext cx="5984240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'Bob'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'Major'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'English'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'Exam1'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87.9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'Exam2'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91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806822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Dictionary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800" y="1690688"/>
            <a:ext cx="5537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access a value in a dictionary, you can </a:t>
            </a:r>
            <a:r>
              <a:rPr lang="en-US" sz="3200" b="1" dirty="0"/>
              <a:t>index</a:t>
            </a:r>
            <a:r>
              <a:rPr lang="en-US" sz="3200" dirty="0"/>
              <a:t> it with a </a:t>
            </a:r>
            <a:r>
              <a:rPr lang="en-US" sz="3200" b="1" dirty="0"/>
              <a:t>key</a:t>
            </a:r>
          </a:p>
          <a:p>
            <a:pPr marL="0" indent="0">
              <a:buNone/>
            </a:pPr>
            <a:endParaRPr lang="en-US" sz="3200" b="1" dirty="0"/>
          </a:p>
          <a:p>
            <a:pPr marL="0" indent="0">
              <a:buNone/>
            </a:pPr>
            <a:r>
              <a:rPr lang="en-US" sz="3200" b="1" dirty="0">
                <a:solidFill>
                  <a:srgbClr val="FF0000"/>
                </a:solidFill>
              </a:rPr>
              <a:t>All the</a:t>
            </a:r>
            <a:r>
              <a:rPr lang="en-US" sz="3200" dirty="0"/>
              <a:t> </a:t>
            </a:r>
            <a:r>
              <a:rPr lang="en-US" sz="3200" b="1" dirty="0">
                <a:solidFill>
                  <a:srgbClr val="FF0000"/>
                </a:solidFill>
              </a:rPr>
              <a:t>keys need to be unique </a:t>
            </a:r>
            <a:r>
              <a:rPr lang="en-US" sz="3200" dirty="0"/>
              <a:t>to prevent indexing from giving different values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F50785-31EA-0944-AD39-DFF837362252}"/>
              </a:ext>
            </a:extLst>
          </p:cNvPr>
          <p:cNvSpPr txBox="1"/>
          <p:nvPr/>
        </p:nvSpPr>
        <p:spPr>
          <a:xfrm>
            <a:off x="6096001" y="1178560"/>
            <a:ext cx="5984240" cy="45243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'Bob'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'Major'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'English'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'Exam1'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87.9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'Exam2'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91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3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3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'Major'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071002-3F0B-38CF-E776-51C3927729B8}"/>
              </a:ext>
            </a:extLst>
          </p:cNvPr>
          <p:cNvSpPr txBox="1"/>
          <p:nvPr/>
        </p:nvSpPr>
        <p:spPr>
          <a:xfrm>
            <a:off x="2578294" y="4825712"/>
            <a:ext cx="2717411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&gt;&gt; Bob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&gt;&gt; English</a:t>
            </a:r>
          </a:p>
        </p:txBody>
      </p:sp>
    </p:spTree>
    <p:extLst>
      <p:ext uri="{BB962C8B-B14F-4D97-AF65-F5344CB8AC3E}">
        <p14:creationId xmlns:p14="http://schemas.microsoft.com/office/powerpoint/2010/main" val="16390638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Dictionary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800" y="1690688"/>
            <a:ext cx="5537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update or add a key/value pair by assigning the key to a (new) value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can remove a key/value pair by writing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del</a:t>
            </a:r>
            <a:r>
              <a:rPr lang="en-US" sz="3200" dirty="0"/>
              <a:t> followed by accessing the value of the dictionary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F50785-31EA-0944-AD39-DFF837362252}"/>
              </a:ext>
            </a:extLst>
          </p:cNvPr>
          <p:cNvSpPr txBox="1"/>
          <p:nvPr/>
        </p:nvSpPr>
        <p:spPr>
          <a:xfrm>
            <a:off x="6096001" y="1178560"/>
            <a:ext cx="5984240" cy="48320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'Hopper'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'carrots'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del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8186685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Dictionary Methods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F50785-31EA-0944-AD39-DFF837362252}"/>
              </a:ext>
            </a:extLst>
          </p:cNvPr>
          <p:cNvSpPr txBox="1"/>
          <p:nvPr/>
        </p:nvSpPr>
        <p:spPr>
          <a:xfrm>
            <a:off x="6096001" y="1178560"/>
            <a:ext cx="5984240" cy="48320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'Hopper'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'carrots'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del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2A5FAAB-FF30-ADB2-AAD5-CA273B5ADA99}"/>
              </a:ext>
            </a:extLst>
          </p:cNvPr>
          <p:cNvSpPr/>
          <p:nvPr/>
        </p:nvSpPr>
        <p:spPr>
          <a:xfrm>
            <a:off x="5778552" y="3036571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F91AD6-FE1E-B67A-3C41-AB117CE13DD9}"/>
              </a:ext>
            </a:extLst>
          </p:cNvPr>
          <p:cNvSpPr txBox="1"/>
          <p:nvPr/>
        </p:nvSpPr>
        <p:spPr>
          <a:xfrm>
            <a:off x="223520" y="1513840"/>
            <a:ext cx="5334000" cy="3169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392FF62-016E-1ADC-EC3C-2C5CAAE0B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4465346"/>
              </p:ext>
            </p:extLst>
          </p:nvPr>
        </p:nvGraphicFramePr>
        <p:xfrm>
          <a:off x="481682" y="1990884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'name'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D3EF6AB-91B9-5BA8-1A93-52FEAB0EB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7488646"/>
              </p:ext>
            </p:extLst>
          </p:nvPr>
        </p:nvGraphicFramePr>
        <p:xfrm>
          <a:off x="481681" y="2650808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'age'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77BDDC8-7656-4AAD-1B1C-FBE0CF10A9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177804"/>
              </p:ext>
            </p:extLst>
          </p:nvPr>
        </p:nvGraphicFramePr>
        <p:xfrm>
          <a:off x="481681" y="3223766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'dislikes'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A92E08F-BBF7-EEA2-F47D-4046E89DE3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2721560"/>
              </p:ext>
            </p:extLst>
          </p:nvPr>
        </p:nvGraphicFramePr>
        <p:xfrm>
          <a:off x="3950537" y="3243580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'cats'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4CD8A041-638F-E2C2-9317-F73CCCA76B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170929"/>
              </p:ext>
            </p:extLst>
          </p:nvPr>
        </p:nvGraphicFramePr>
        <p:xfrm>
          <a:off x="3950536" y="2650808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95E26E4-53DC-F01B-5C10-9F4B8628A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7004591"/>
              </p:ext>
            </p:extLst>
          </p:nvPr>
        </p:nvGraphicFramePr>
        <p:xfrm>
          <a:off x="4021503" y="1990884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8424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039317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'Hopper'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7255245-7918-38B4-3386-302D0BCE78F4}"/>
              </a:ext>
            </a:extLst>
          </p:cNvPr>
          <p:cNvCxnSpPr>
            <a:endCxn id="11" idx="3"/>
          </p:cNvCxnSpPr>
          <p:nvPr/>
        </p:nvCxnSpPr>
        <p:spPr>
          <a:xfrm rot="10800000">
            <a:off x="1949422" y="3409186"/>
            <a:ext cx="509298" cy="185420"/>
          </a:xfrm>
          <a:prstGeom prst="bentConnector3">
            <a:avLst>
              <a:gd name="adj1" fmla="val 7194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AD34C71D-336B-8287-01DF-A667DE2BFBDF}"/>
              </a:ext>
            </a:extLst>
          </p:cNvPr>
          <p:cNvCxnSpPr>
            <a:endCxn id="10" idx="3"/>
          </p:cNvCxnSpPr>
          <p:nvPr/>
        </p:nvCxnSpPr>
        <p:spPr>
          <a:xfrm rot="10800000">
            <a:off x="1949423" y="2836228"/>
            <a:ext cx="538481" cy="387538"/>
          </a:xfrm>
          <a:prstGeom prst="bentConnector3">
            <a:avLst>
              <a:gd name="adj1" fmla="val 707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0EACAE9-9081-21FC-1B0A-F8297CB562E2}"/>
              </a:ext>
            </a:extLst>
          </p:cNvPr>
          <p:cNvCxnSpPr>
            <a:cxnSpLocks/>
            <a:endCxn id="9" idx="3"/>
          </p:cNvCxnSpPr>
          <p:nvPr/>
        </p:nvCxnSpPr>
        <p:spPr>
          <a:xfrm rot="10800000">
            <a:off x="1949424" y="2176305"/>
            <a:ext cx="567717" cy="493267"/>
          </a:xfrm>
          <a:prstGeom prst="bentConnector3">
            <a:avLst>
              <a:gd name="adj1" fmla="val 750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B4E59CB5-6B3E-6471-3E6D-66F3F71DA05B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3357500" y="2176304"/>
            <a:ext cx="664003" cy="572229"/>
          </a:xfrm>
          <a:prstGeom prst="bentConnector3">
            <a:avLst>
              <a:gd name="adj1" fmla="val 5765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5A42B0D5-4EC5-EFDF-D0A1-545B68ED890F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3476458" y="2836228"/>
            <a:ext cx="474078" cy="3392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8C291975-1041-2EC4-E05D-EDCCA05CBE07}"/>
              </a:ext>
            </a:extLst>
          </p:cNvPr>
          <p:cNvCxnSpPr>
            <a:endCxn id="13" idx="1"/>
          </p:cNvCxnSpPr>
          <p:nvPr/>
        </p:nvCxnSpPr>
        <p:spPr>
          <a:xfrm flipV="1">
            <a:off x="3476458" y="3429000"/>
            <a:ext cx="474079" cy="16560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8" name="Table 14">
            <a:extLst>
              <a:ext uri="{FF2B5EF4-FFF2-40B4-BE49-F238E27FC236}">
                <a16:creationId xmlns:a16="http://schemas.microsoft.com/office/drawing/2014/main" id="{DBADB607-D43B-230E-B53F-CA633FA04A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6913934"/>
              </p:ext>
            </p:extLst>
          </p:nvPr>
        </p:nvGraphicFramePr>
        <p:xfrm>
          <a:off x="2173832" y="2176304"/>
          <a:ext cx="1445312" cy="15849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22656">
                  <a:extLst>
                    <a:ext uri="{9D8B030D-6E8A-4147-A177-3AD203B41FA5}">
                      <a16:colId xmlns:a16="http://schemas.microsoft.com/office/drawing/2014/main" val="1854048664"/>
                    </a:ext>
                  </a:extLst>
                </a:gridCol>
                <a:gridCol w="722656">
                  <a:extLst>
                    <a:ext uri="{9D8B030D-6E8A-4147-A177-3AD203B41FA5}">
                      <a16:colId xmlns:a16="http://schemas.microsoft.com/office/drawing/2014/main" val="281507071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rabbit: </a:t>
                      </a:r>
                      <a:r>
                        <a:rPr lang="en-US" sz="2000" dirty="0" err="1"/>
                        <a:t>dict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5678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864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505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6772169"/>
                  </a:ext>
                </a:extLst>
              </a:tr>
            </a:tbl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8AAD9474-985E-56F3-3B66-52D6FFB99F68}"/>
              </a:ext>
            </a:extLst>
          </p:cNvPr>
          <p:cNvSpPr txBox="1"/>
          <p:nvPr/>
        </p:nvSpPr>
        <p:spPr>
          <a:xfrm>
            <a:off x="223520" y="4983956"/>
            <a:ext cx="36415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Creating a dictionary</a:t>
            </a:r>
          </a:p>
        </p:txBody>
      </p:sp>
    </p:spTree>
    <p:extLst>
      <p:ext uri="{BB962C8B-B14F-4D97-AF65-F5344CB8AC3E}">
        <p14:creationId xmlns:p14="http://schemas.microsoft.com/office/powerpoint/2010/main" val="35891338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Dictionary Methods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F50785-31EA-0944-AD39-DFF837362252}"/>
              </a:ext>
            </a:extLst>
          </p:cNvPr>
          <p:cNvSpPr txBox="1"/>
          <p:nvPr/>
        </p:nvSpPr>
        <p:spPr>
          <a:xfrm>
            <a:off x="6096001" y="1178560"/>
            <a:ext cx="5984240" cy="48320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'Hopper'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'carrots'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del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2A5FAAB-FF30-ADB2-AAD5-CA273B5ADA99}"/>
              </a:ext>
            </a:extLst>
          </p:cNvPr>
          <p:cNvSpPr/>
          <p:nvPr/>
        </p:nvSpPr>
        <p:spPr>
          <a:xfrm>
            <a:off x="5666792" y="3921474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F91AD6-FE1E-B67A-3C41-AB117CE13DD9}"/>
              </a:ext>
            </a:extLst>
          </p:cNvPr>
          <p:cNvSpPr txBox="1"/>
          <p:nvPr/>
        </p:nvSpPr>
        <p:spPr>
          <a:xfrm>
            <a:off x="223520" y="1513840"/>
            <a:ext cx="5334000" cy="3169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392FF62-016E-1ADC-EC3C-2C5CAAE0B0CA}"/>
              </a:ext>
            </a:extLst>
          </p:cNvPr>
          <p:cNvGraphicFramePr>
            <a:graphicFrameLocks noGrp="1"/>
          </p:cNvGraphicFramePr>
          <p:nvPr/>
        </p:nvGraphicFramePr>
        <p:xfrm>
          <a:off x="481682" y="1990884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'name'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D3EF6AB-91B9-5BA8-1A93-52FEAB0EB444}"/>
              </a:ext>
            </a:extLst>
          </p:cNvPr>
          <p:cNvGraphicFramePr>
            <a:graphicFrameLocks noGrp="1"/>
          </p:cNvGraphicFramePr>
          <p:nvPr/>
        </p:nvGraphicFramePr>
        <p:xfrm>
          <a:off x="481681" y="2650808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'age'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77BDDC8-7656-4AAD-1B1C-FBE0CF10A9B9}"/>
              </a:ext>
            </a:extLst>
          </p:cNvPr>
          <p:cNvGraphicFramePr>
            <a:graphicFrameLocks noGrp="1"/>
          </p:cNvGraphicFramePr>
          <p:nvPr/>
        </p:nvGraphicFramePr>
        <p:xfrm>
          <a:off x="481681" y="3223766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'dislikes'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A92E08F-BBF7-EEA2-F47D-4046E89DE3AB}"/>
              </a:ext>
            </a:extLst>
          </p:cNvPr>
          <p:cNvGraphicFramePr>
            <a:graphicFrameLocks noGrp="1"/>
          </p:cNvGraphicFramePr>
          <p:nvPr/>
        </p:nvGraphicFramePr>
        <p:xfrm>
          <a:off x="3950537" y="3243580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'cats'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4CD8A041-638F-E2C2-9317-F73CCCA76B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4232444"/>
              </p:ext>
            </p:extLst>
          </p:nvPr>
        </p:nvGraphicFramePr>
        <p:xfrm>
          <a:off x="3950536" y="2650808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95E26E4-53DC-F01B-5C10-9F4B8628AE19}"/>
              </a:ext>
            </a:extLst>
          </p:cNvPr>
          <p:cNvGraphicFramePr>
            <a:graphicFrameLocks noGrp="1"/>
          </p:cNvGraphicFramePr>
          <p:nvPr/>
        </p:nvGraphicFramePr>
        <p:xfrm>
          <a:off x="4021503" y="1990884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8424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039317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'Hopper'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7255245-7918-38B4-3386-302D0BCE78F4}"/>
              </a:ext>
            </a:extLst>
          </p:cNvPr>
          <p:cNvCxnSpPr>
            <a:endCxn id="11" idx="3"/>
          </p:cNvCxnSpPr>
          <p:nvPr/>
        </p:nvCxnSpPr>
        <p:spPr>
          <a:xfrm rot="10800000">
            <a:off x="1949422" y="3409186"/>
            <a:ext cx="509298" cy="185420"/>
          </a:xfrm>
          <a:prstGeom prst="bentConnector3">
            <a:avLst>
              <a:gd name="adj1" fmla="val 7194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AD34C71D-336B-8287-01DF-A667DE2BFBDF}"/>
              </a:ext>
            </a:extLst>
          </p:cNvPr>
          <p:cNvCxnSpPr>
            <a:endCxn id="10" idx="3"/>
          </p:cNvCxnSpPr>
          <p:nvPr/>
        </p:nvCxnSpPr>
        <p:spPr>
          <a:xfrm rot="10800000">
            <a:off x="1949423" y="2836228"/>
            <a:ext cx="538481" cy="387538"/>
          </a:xfrm>
          <a:prstGeom prst="bentConnector3">
            <a:avLst>
              <a:gd name="adj1" fmla="val 707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0EACAE9-9081-21FC-1B0A-F8297CB562E2}"/>
              </a:ext>
            </a:extLst>
          </p:cNvPr>
          <p:cNvCxnSpPr>
            <a:cxnSpLocks/>
            <a:endCxn id="9" idx="3"/>
          </p:cNvCxnSpPr>
          <p:nvPr/>
        </p:nvCxnSpPr>
        <p:spPr>
          <a:xfrm rot="10800000">
            <a:off x="1949424" y="2176305"/>
            <a:ext cx="567717" cy="493267"/>
          </a:xfrm>
          <a:prstGeom prst="bentConnector3">
            <a:avLst>
              <a:gd name="adj1" fmla="val 750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B4E59CB5-6B3E-6471-3E6D-66F3F71DA05B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3357500" y="2176304"/>
            <a:ext cx="664003" cy="572229"/>
          </a:xfrm>
          <a:prstGeom prst="bentConnector3">
            <a:avLst>
              <a:gd name="adj1" fmla="val 5765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5A42B0D5-4EC5-EFDF-D0A1-545B68ED890F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3476458" y="2836228"/>
            <a:ext cx="474078" cy="3392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8C291975-1041-2EC4-E05D-EDCCA05CBE07}"/>
              </a:ext>
            </a:extLst>
          </p:cNvPr>
          <p:cNvCxnSpPr>
            <a:endCxn id="13" idx="1"/>
          </p:cNvCxnSpPr>
          <p:nvPr/>
        </p:nvCxnSpPr>
        <p:spPr>
          <a:xfrm flipV="1">
            <a:off x="3476458" y="3429000"/>
            <a:ext cx="474079" cy="16560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8" name="Table 14">
            <a:extLst>
              <a:ext uri="{FF2B5EF4-FFF2-40B4-BE49-F238E27FC236}">
                <a16:creationId xmlns:a16="http://schemas.microsoft.com/office/drawing/2014/main" id="{DBADB607-D43B-230E-B53F-CA633FA04A94}"/>
              </a:ext>
            </a:extLst>
          </p:cNvPr>
          <p:cNvGraphicFramePr>
            <a:graphicFrameLocks noGrp="1"/>
          </p:cNvGraphicFramePr>
          <p:nvPr/>
        </p:nvGraphicFramePr>
        <p:xfrm>
          <a:off x="2173832" y="2176304"/>
          <a:ext cx="1445312" cy="15849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22656">
                  <a:extLst>
                    <a:ext uri="{9D8B030D-6E8A-4147-A177-3AD203B41FA5}">
                      <a16:colId xmlns:a16="http://schemas.microsoft.com/office/drawing/2014/main" val="1854048664"/>
                    </a:ext>
                  </a:extLst>
                </a:gridCol>
                <a:gridCol w="722656">
                  <a:extLst>
                    <a:ext uri="{9D8B030D-6E8A-4147-A177-3AD203B41FA5}">
                      <a16:colId xmlns:a16="http://schemas.microsoft.com/office/drawing/2014/main" val="281507071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rabbit: </a:t>
                      </a:r>
                      <a:r>
                        <a:rPr lang="en-US" sz="2000" dirty="0" err="1"/>
                        <a:t>dict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5678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864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505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677216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FBC41A0-8A50-76C0-B9D2-F65E3493BDDE}"/>
              </a:ext>
            </a:extLst>
          </p:cNvPr>
          <p:cNvSpPr txBox="1"/>
          <p:nvPr/>
        </p:nvSpPr>
        <p:spPr>
          <a:xfrm>
            <a:off x="223520" y="4983956"/>
            <a:ext cx="55492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Assign an old key to a new value</a:t>
            </a:r>
          </a:p>
        </p:txBody>
      </p:sp>
    </p:spTree>
    <p:extLst>
      <p:ext uri="{BB962C8B-B14F-4D97-AF65-F5344CB8AC3E}">
        <p14:creationId xmlns:p14="http://schemas.microsoft.com/office/powerpoint/2010/main" val="9570991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Dictionary Methods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F50785-31EA-0944-AD39-DFF837362252}"/>
              </a:ext>
            </a:extLst>
          </p:cNvPr>
          <p:cNvSpPr txBox="1"/>
          <p:nvPr/>
        </p:nvSpPr>
        <p:spPr>
          <a:xfrm>
            <a:off x="6096001" y="1178560"/>
            <a:ext cx="5984240" cy="48320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'Hopper'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'carrots'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del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2A5FAAB-FF30-ADB2-AAD5-CA273B5ADA99}"/>
              </a:ext>
            </a:extLst>
          </p:cNvPr>
          <p:cNvSpPr/>
          <p:nvPr/>
        </p:nvSpPr>
        <p:spPr>
          <a:xfrm>
            <a:off x="5666792" y="4683760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F91AD6-FE1E-B67A-3C41-AB117CE13DD9}"/>
              </a:ext>
            </a:extLst>
          </p:cNvPr>
          <p:cNvSpPr txBox="1"/>
          <p:nvPr/>
        </p:nvSpPr>
        <p:spPr>
          <a:xfrm>
            <a:off x="223520" y="1513840"/>
            <a:ext cx="5334000" cy="3169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392FF62-016E-1ADC-EC3C-2C5CAAE0B0CA}"/>
              </a:ext>
            </a:extLst>
          </p:cNvPr>
          <p:cNvGraphicFramePr>
            <a:graphicFrameLocks noGrp="1"/>
          </p:cNvGraphicFramePr>
          <p:nvPr/>
        </p:nvGraphicFramePr>
        <p:xfrm>
          <a:off x="481682" y="1990884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'name'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D3EF6AB-91B9-5BA8-1A93-52FEAB0EB444}"/>
              </a:ext>
            </a:extLst>
          </p:cNvPr>
          <p:cNvGraphicFramePr>
            <a:graphicFrameLocks noGrp="1"/>
          </p:cNvGraphicFramePr>
          <p:nvPr/>
        </p:nvGraphicFramePr>
        <p:xfrm>
          <a:off x="481681" y="2650808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'age'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77BDDC8-7656-4AAD-1B1C-FBE0CF10A9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1176275"/>
              </p:ext>
            </p:extLst>
          </p:nvPr>
        </p:nvGraphicFramePr>
        <p:xfrm>
          <a:off x="481681" y="3223766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'dislikes'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A92E08F-BBF7-EEA2-F47D-4046E89DE3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9435692"/>
              </p:ext>
            </p:extLst>
          </p:nvPr>
        </p:nvGraphicFramePr>
        <p:xfrm>
          <a:off x="3950537" y="3243580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'cats'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4CD8A041-638F-E2C2-9317-F73CCCA76B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245731"/>
              </p:ext>
            </p:extLst>
          </p:nvPr>
        </p:nvGraphicFramePr>
        <p:xfrm>
          <a:off x="3950536" y="2650808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95E26E4-53DC-F01B-5C10-9F4B8628AE19}"/>
              </a:ext>
            </a:extLst>
          </p:cNvPr>
          <p:cNvGraphicFramePr>
            <a:graphicFrameLocks noGrp="1"/>
          </p:cNvGraphicFramePr>
          <p:nvPr/>
        </p:nvGraphicFramePr>
        <p:xfrm>
          <a:off x="4021503" y="1990884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8424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039317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'Hopper'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7255245-7918-38B4-3386-302D0BCE78F4}"/>
              </a:ext>
            </a:extLst>
          </p:cNvPr>
          <p:cNvCxnSpPr>
            <a:endCxn id="11" idx="3"/>
          </p:cNvCxnSpPr>
          <p:nvPr/>
        </p:nvCxnSpPr>
        <p:spPr>
          <a:xfrm rot="10800000">
            <a:off x="1949422" y="3409186"/>
            <a:ext cx="509298" cy="185420"/>
          </a:xfrm>
          <a:prstGeom prst="bentConnector3">
            <a:avLst>
              <a:gd name="adj1" fmla="val 7194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AD34C71D-336B-8287-01DF-A667DE2BFBDF}"/>
              </a:ext>
            </a:extLst>
          </p:cNvPr>
          <p:cNvCxnSpPr>
            <a:endCxn id="10" idx="3"/>
          </p:cNvCxnSpPr>
          <p:nvPr/>
        </p:nvCxnSpPr>
        <p:spPr>
          <a:xfrm rot="10800000">
            <a:off x="1949423" y="2836228"/>
            <a:ext cx="538481" cy="387538"/>
          </a:xfrm>
          <a:prstGeom prst="bentConnector3">
            <a:avLst>
              <a:gd name="adj1" fmla="val 707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0EACAE9-9081-21FC-1B0A-F8297CB562E2}"/>
              </a:ext>
            </a:extLst>
          </p:cNvPr>
          <p:cNvCxnSpPr>
            <a:cxnSpLocks/>
            <a:endCxn id="9" idx="3"/>
          </p:cNvCxnSpPr>
          <p:nvPr/>
        </p:nvCxnSpPr>
        <p:spPr>
          <a:xfrm rot="10800000">
            <a:off x="1949424" y="2176305"/>
            <a:ext cx="567717" cy="493267"/>
          </a:xfrm>
          <a:prstGeom prst="bentConnector3">
            <a:avLst>
              <a:gd name="adj1" fmla="val 750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B4E59CB5-6B3E-6471-3E6D-66F3F71DA05B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3357500" y="2176304"/>
            <a:ext cx="664003" cy="572229"/>
          </a:xfrm>
          <a:prstGeom prst="bentConnector3">
            <a:avLst>
              <a:gd name="adj1" fmla="val 5765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5A42B0D5-4EC5-EFDF-D0A1-545B68ED890F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3476458" y="2836228"/>
            <a:ext cx="474078" cy="3392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8C291975-1041-2EC4-E05D-EDCCA05CBE07}"/>
              </a:ext>
            </a:extLst>
          </p:cNvPr>
          <p:cNvCxnSpPr>
            <a:endCxn id="13" idx="1"/>
          </p:cNvCxnSpPr>
          <p:nvPr/>
        </p:nvCxnSpPr>
        <p:spPr>
          <a:xfrm flipV="1">
            <a:off x="3476458" y="3429000"/>
            <a:ext cx="474079" cy="16560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498E2A4-CA5D-B1E1-B34A-25CAE26432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371283"/>
              </p:ext>
            </p:extLst>
          </p:nvPr>
        </p:nvGraphicFramePr>
        <p:xfrm>
          <a:off x="481680" y="3926705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'likes'</a:t>
                      </a:r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7727BEB-E3C6-25D5-8924-607C2C9B3A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498230"/>
              </p:ext>
            </p:extLst>
          </p:nvPr>
        </p:nvGraphicFramePr>
        <p:xfrm>
          <a:off x="3950536" y="3972365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'carrots'</a:t>
                      </a:r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674EC2D5-9737-814E-E854-D17BD2E5D709}"/>
              </a:ext>
            </a:extLst>
          </p:cNvPr>
          <p:cNvCxnSpPr>
            <a:endCxn id="3" idx="3"/>
          </p:cNvCxnSpPr>
          <p:nvPr/>
        </p:nvCxnSpPr>
        <p:spPr>
          <a:xfrm rot="10800000" flipV="1">
            <a:off x="1949422" y="3972365"/>
            <a:ext cx="341495" cy="139760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26806B80-8A32-4AAD-457E-1AF207FF5E9A}"/>
              </a:ext>
            </a:extLst>
          </p:cNvPr>
          <p:cNvCxnSpPr>
            <a:endCxn id="7" idx="1"/>
          </p:cNvCxnSpPr>
          <p:nvPr/>
        </p:nvCxnSpPr>
        <p:spPr>
          <a:xfrm>
            <a:off x="3476458" y="3972364"/>
            <a:ext cx="474078" cy="185421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8" name="Table 14">
            <a:extLst>
              <a:ext uri="{FF2B5EF4-FFF2-40B4-BE49-F238E27FC236}">
                <a16:creationId xmlns:a16="http://schemas.microsoft.com/office/drawing/2014/main" id="{DBADB607-D43B-230E-B53F-CA633FA04A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7469972"/>
              </p:ext>
            </p:extLst>
          </p:nvPr>
        </p:nvGraphicFramePr>
        <p:xfrm>
          <a:off x="2173832" y="2176304"/>
          <a:ext cx="1445312" cy="19812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22656">
                  <a:extLst>
                    <a:ext uri="{9D8B030D-6E8A-4147-A177-3AD203B41FA5}">
                      <a16:colId xmlns:a16="http://schemas.microsoft.com/office/drawing/2014/main" val="1854048664"/>
                    </a:ext>
                  </a:extLst>
                </a:gridCol>
                <a:gridCol w="722656">
                  <a:extLst>
                    <a:ext uri="{9D8B030D-6E8A-4147-A177-3AD203B41FA5}">
                      <a16:colId xmlns:a16="http://schemas.microsoft.com/office/drawing/2014/main" val="281507071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rabbit: </a:t>
                      </a:r>
                      <a:r>
                        <a:rPr lang="en-US" sz="2000" dirty="0" err="1"/>
                        <a:t>dict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5678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864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505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6772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47605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EB04F39A-C33E-2F3E-04E2-C9B3BCEEDB0D}"/>
              </a:ext>
            </a:extLst>
          </p:cNvPr>
          <p:cNvSpPr txBox="1"/>
          <p:nvPr/>
        </p:nvSpPr>
        <p:spPr>
          <a:xfrm>
            <a:off x="223520" y="4983956"/>
            <a:ext cx="51225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Creating a new key/value pair</a:t>
            </a:r>
          </a:p>
        </p:txBody>
      </p:sp>
    </p:spTree>
    <p:extLst>
      <p:ext uri="{BB962C8B-B14F-4D97-AF65-F5344CB8AC3E}">
        <p14:creationId xmlns:p14="http://schemas.microsoft.com/office/powerpoint/2010/main" val="25566107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Dictionary Methods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F50785-31EA-0944-AD39-DFF837362252}"/>
              </a:ext>
            </a:extLst>
          </p:cNvPr>
          <p:cNvSpPr txBox="1"/>
          <p:nvPr/>
        </p:nvSpPr>
        <p:spPr>
          <a:xfrm>
            <a:off x="6096001" y="1178560"/>
            <a:ext cx="5984240" cy="48320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'Hopper'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'carrots'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del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2A5FAAB-FF30-ADB2-AAD5-CA273B5ADA99}"/>
              </a:ext>
            </a:extLst>
          </p:cNvPr>
          <p:cNvSpPr/>
          <p:nvPr/>
        </p:nvSpPr>
        <p:spPr>
          <a:xfrm>
            <a:off x="5666792" y="5609735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F91AD6-FE1E-B67A-3C41-AB117CE13DD9}"/>
              </a:ext>
            </a:extLst>
          </p:cNvPr>
          <p:cNvSpPr txBox="1"/>
          <p:nvPr/>
        </p:nvSpPr>
        <p:spPr>
          <a:xfrm>
            <a:off x="223520" y="1513840"/>
            <a:ext cx="5334000" cy="3169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392FF62-016E-1ADC-EC3C-2C5CAAE0B0CA}"/>
              </a:ext>
            </a:extLst>
          </p:cNvPr>
          <p:cNvGraphicFramePr>
            <a:graphicFrameLocks noGrp="1"/>
          </p:cNvGraphicFramePr>
          <p:nvPr/>
        </p:nvGraphicFramePr>
        <p:xfrm>
          <a:off x="481682" y="1990884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'name'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D3EF6AB-91B9-5BA8-1A93-52FEAB0EB444}"/>
              </a:ext>
            </a:extLst>
          </p:cNvPr>
          <p:cNvGraphicFramePr>
            <a:graphicFrameLocks noGrp="1"/>
          </p:cNvGraphicFramePr>
          <p:nvPr/>
        </p:nvGraphicFramePr>
        <p:xfrm>
          <a:off x="481681" y="2650808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'age'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4CD8A041-638F-E2C2-9317-F73CCCA76B45}"/>
              </a:ext>
            </a:extLst>
          </p:cNvPr>
          <p:cNvGraphicFramePr>
            <a:graphicFrameLocks noGrp="1"/>
          </p:cNvGraphicFramePr>
          <p:nvPr/>
        </p:nvGraphicFramePr>
        <p:xfrm>
          <a:off x="3950536" y="2650808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95E26E4-53DC-F01B-5C10-9F4B8628AE19}"/>
              </a:ext>
            </a:extLst>
          </p:cNvPr>
          <p:cNvGraphicFramePr>
            <a:graphicFrameLocks noGrp="1"/>
          </p:cNvGraphicFramePr>
          <p:nvPr/>
        </p:nvGraphicFramePr>
        <p:xfrm>
          <a:off x="4021503" y="1990884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8424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1039317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'Hopper'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AD34C71D-336B-8287-01DF-A667DE2BFBDF}"/>
              </a:ext>
            </a:extLst>
          </p:cNvPr>
          <p:cNvCxnSpPr>
            <a:endCxn id="10" idx="3"/>
          </p:cNvCxnSpPr>
          <p:nvPr/>
        </p:nvCxnSpPr>
        <p:spPr>
          <a:xfrm rot="10800000">
            <a:off x="1949423" y="2836228"/>
            <a:ext cx="538481" cy="387538"/>
          </a:xfrm>
          <a:prstGeom prst="bentConnector3">
            <a:avLst>
              <a:gd name="adj1" fmla="val 707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0EACAE9-9081-21FC-1B0A-F8297CB562E2}"/>
              </a:ext>
            </a:extLst>
          </p:cNvPr>
          <p:cNvCxnSpPr>
            <a:cxnSpLocks/>
            <a:endCxn id="9" idx="3"/>
          </p:cNvCxnSpPr>
          <p:nvPr/>
        </p:nvCxnSpPr>
        <p:spPr>
          <a:xfrm rot="10800000">
            <a:off x="1949424" y="2176305"/>
            <a:ext cx="567717" cy="493267"/>
          </a:xfrm>
          <a:prstGeom prst="bentConnector3">
            <a:avLst>
              <a:gd name="adj1" fmla="val 750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B4E59CB5-6B3E-6471-3E6D-66F3F71DA05B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3357500" y="2176304"/>
            <a:ext cx="664003" cy="572229"/>
          </a:xfrm>
          <a:prstGeom prst="bentConnector3">
            <a:avLst>
              <a:gd name="adj1" fmla="val 5765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5A42B0D5-4EC5-EFDF-D0A1-545B68ED890F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3476458" y="2836228"/>
            <a:ext cx="474078" cy="3392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498E2A4-CA5D-B1E1-B34A-25CAE2643226}"/>
              </a:ext>
            </a:extLst>
          </p:cNvPr>
          <p:cNvGraphicFramePr>
            <a:graphicFrameLocks noGrp="1"/>
          </p:cNvGraphicFramePr>
          <p:nvPr/>
        </p:nvGraphicFramePr>
        <p:xfrm>
          <a:off x="481680" y="3926705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'likes'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7727BEB-E3C6-25D5-8924-607C2C9B3A8C}"/>
              </a:ext>
            </a:extLst>
          </p:cNvPr>
          <p:cNvGraphicFramePr>
            <a:graphicFrameLocks noGrp="1"/>
          </p:cNvGraphicFramePr>
          <p:nvPr/>
        </p:nvGraphicFramePr>
        <p:xfrm>
          <a:off x="3950536" y="3972365"/>
          <a:ext cx="1467741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701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'carrots'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674EC2D5-9737-814E-E854-D17BD2E5D709}"/>
              </a:ext>
            </a:extLst>
          </p:cNvPr>
          <p:cNvCxnSpPr>
            <a:cxnSpLocks/>
            <a:endCxn id="3" idx="3"/>
          </p:cNvCxnSpPr>
          <p:nvPr/>
        </p:nvCxnSpPr>
        <p:spPr>
          <a:xfrm rot="10800000" flipV="1">
            <a:off x="1949422" y="3557501"/>
            <a:ext cx="689457" cy="554624"/>
          </a:xfrm>
          <a:prstGeom prst="bentConnector3">
            <a:avLst>
              <a:gd name="adj1" fmla="val 852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26806B80-8A32-4AAD-457E-1AF207FF5E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078866" y="3557501"/>
            <a:ext cx="871670" cy="600284"/>
          </a:xfrm>
          <a:prstGeom prst="bentConnector3">
            <a:avLst>
              <a:gd name="adj1" fmla="val 7788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8" name="Table 14">
            <a:extLst>
              <a:ext uri="{FF2B5EF4-FFF2-40B4-BE49-F238E27FC236}">
                <a16:creationId xmlns:a16="http://schemas.microsoft.com/office/drawing/2014/main" id="{DBADB607-D43B-230E-B53F-CA633FA04A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432332"/>
              </p:ext>
            </p:extLst>
          </p:nvPr>
        </p:nvGraphicFramePr>
        <p:xfrm>
          <a:off x="2173832" y="2176304"/>
          <a:ext cx="1445312" cy="15849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22656">
                  <a:extLst>
                    <a:ext uri="{9D8B030D-6E8A-4147-A177-3AD203B41FA5}">
                      <a16:colId xmlns:a16="http://schemas.microsoft.com/office/drawing/2014/main" val="1854048664"/>
                    </a:ext>
                  </a:extLst>
                </a:gridCol>
                <a:gridCol w="722656">
                  <a:extLst>
                    <a:ext uri="{9D8B030D-6E8A-4147-A177-3AD203B41FA5}">
                      <a16:colId xmlns:a16="http://schemas.microsoft.com/office/drawing/2014/main" val="281507071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rabbit: </a:t>
                      </a:r>
                      <a:r>
                        <a:rPr lang="en-US" sz="2000" dirty="0" err="1"/>
                        <a:t>dict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5678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864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505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476052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0BE46C6D-E312-24D2-4226-FE009D4D5913}"/>
              </a:ext>
            </a:extLst>
          </p:cNvPr>
          <p:cNvSpPr txBox="1"/>
          <p:nvPr/>
        </p:nvSpPr>
        <p:spPr>
          <a:xfrm>
            <a:off x="223520" y="4983956"/>
            <a:ext cx="45091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Removing a key value pair</a:t>
            </a:r>
          </a:p>
        </p:txBody>
      </p:sp>
    </p:spTree>
    <p:extLst>
      <p:ext uri="{BB962C8B-B14F-4D97-AF65-F5344CB8AC3E}">
        <p14:creationId xmlns:p14="http://schemas.microsoft.com/office/powerpoint/2010/main" val="25155617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Dictionary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800" y="1690688"/>
            <a:ext cx="5537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update or add a key/value pair by assigning the key to a (new) value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can remove a key/value pair by writing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del</a:t>
            </a:r>
            <a:r>
              <a:rPr lang="en-US" sz="3200" dirty="0"/>
              <a:t> followed by accessing the value of the dictionary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F50785-31EA-0944-AD39-DFF837362252}"/>
              </a:ext>
            </a:extLst>
          </p:cNvPr>
          <p:cNvSpPr txBox="1"/>
          <p:nvPr/>
        </p:nvSpPr>
        <p:spPr>
          <a:xfrm>
            <a:off x="6096001" y="1178560"/>
            <a:ext cx="5984240" cy="48320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'Hopper'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rabbit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'carrots'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del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'dislikes'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3364864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Tier List Adding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39046" cy="4351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3200" dirty="0"/>
              <a:t>Store all the tier sets in a dictionary</a:t>
            </a:r>
          </a:p>
          <a:p>
            <a:pPr marL="514350" indent="-514350">
              <a:buAutoNum type="arabicPeriod"/>
            </a:pPr>
            <a:r>
              <a:rPr lang="en-US" sz="3200" dirty="0"/>
              <a:t>Add code to let someone add a food to the list</a:t>
            </a:r>
          </a:p>
          <a:p>
            <a:pPr marL="971550" lvl="1" indent="-514350">
              <a:buAutoNum type="arabicPeriod"/>
            </a:pPr>
            <a:r>
              <a:rPr lang="en-US" sz="2800" dirty="0"/>
              <a:t>Ask for the tier they want to add to</a:t>
            </a:r>
          </a:p>
          <a:p>
            <a:pPr marL="971550" lvl="1" indent="-514350">
              <a:buAutoNum type="arabicPeriod"/>
            </a:pPr>
            <a:r>
              <a:rPr lang="en-US" sz="2800" dirty="0"/>
              <a:t>Ask for the food they want to add</a:t>
            </a:r>
          </a:p>
          <a:p>
            <a:pPr marL="971550" lvl="1" indent="-514350">
              <a:buAutoNum type="arabicPeriod"/>
            </a:pPr>
            <a:r>
              <a:rPr lang="en-US" sz="2800" dirty="0"/>
              <a:t>Add the food</a:t>
            </a:r>
          </a:p>
          <a:p>
            <a:pPr marL="971550" lvl="1" indent="-514350">
              <a:buAutoNum type="arabicPeriod"/>
            </a:pPr>
            <a:r>
              <a:rPr lang="en-US" sz="2800" dirty="0"/>
              <a:t>Print out the dictionary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8BE12F-C176-3C35-A25B-6F31C72A73F6}"/>
              </a:ext>
            </a:extLst>
          </p:cNvPr>
          <p:cNvSpPr txBox="1"/>
          <p:nvPr/>
        </p:nvSpPr>
        <p:spPr>
          <a:xfrm>
            <a:off x="7731888" y="1574157"/>
            <a:ext cx="381964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Input/Output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Tier: A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Food: French Fries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&lt;The Dictionary&gt;</a:t>
            </a:r>
          </a:p>
        </p:txBody>
      </p:sp>
    </p:spTree>
    <p:extLst>
      <p:ext uri="{BB962C8B-B14F-4D97-AF65-F5344CB8AC3E}">
        <p14:creationId xmlns:p14="http://schemas.microsoft.com/office/powerpoint/2010/main" val="3807692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 Last Class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672" y="1333501"/>
            <a:ext cx="4618298" cy="1819275"/>
          </a:xfrm>
        </p:spPr>
        <p:txBody>
          <a:bodyPr>
            <a:normAutofit/>
          </a:bodyPr>
          <a:lstStyle/>
          <a:p>
            <a:r>
              <a:rPr lang="en-US" dirty="0"/>
              <a:t>Looping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640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800" y="1690687"/>
            <a:ext cx="5537200" cy="4670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Dictionaries and Sets are both </a:t>
            </a:r>
            <a:r>
              <a:rPr lang="en-US" sz="3200" dirty="0" err="1"/>
              <a:t>iterable</a:t>
            </a:r>
            <a:r>
              <a:rPr lang="en-US" sz="3200" dirty="0"/>
              <a:t>, so we can loop through them with a for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Here’s a for loop with a Set.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Since sets don’t have an order, the order of items appearing in the loop is not controlled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8A27E3-DF14-88B5-F441-CE14372D20C9}"/>
              </a:ext>
            </a:extLst>
          </p:cNvPr>
          <p:cNvSpPr txBox="1"/>
          <p:nvPr/>
        </p:nvSpPr>
        <p:spPr>
          <a:xfrm>
            <a:off x="6096001" y="1178560"/>
            <a:ext cx="5984240" cy="1815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my_set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element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my_set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element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FB6955-6C24-BDCC-35F9-B73D8A7426F7}"/>
              </a:ext>
            </a:extLst>
          </p:cNvPr>
          <p:cNvSpPr txBox="1"/>
          <p:nvPr/>
        </p:nvSpPr>
        <p:spPr>
          <a:xfrm>
            <a:off x="6096000" y="3353795"/>
            <a:ext cx="3819645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b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3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2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a</a:t>
            </a:r>
          </a:p>
        </p:txBody>
      </p:sp>
    </p:spTree>
    <p:extLst>
      <p:ext uri="{BB962C8B-B14F-4D97-AF65-F5344CB8AC3E}">
        <p14:creationId xmlns:p14="http://schemas.microsoft.com/office/powerpoint/2010/main" val="33579036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800" y="1690688"/>
            <a:ext cx="5537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Dictionaries and Sets are both </a:t>
            </a:r>
            <a:r>
              <a:rPr lang="en-US" sz="3200" dirty="0" err="1"/>
              <a:t>iterable</a:t>
            </a:r>
            <a:r>
              <a:rPr lang="en-US" sz="3200" dirty="0"/>
              <a:t>, so we can loop through them with a for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Here’s a for loop with a Dictionary. Notice it loops through the </a:t>
            </a:r>
            <a:r>
              <a:rPr lang="en-US" sz="3200" dirty="0">
                <a:solidFill>
                  <a:srgbClr val="FF0000"/>
                </a:solidFill>
              </a:rPr>
              <a:t>KEYS</a:t>
            </a:r>
            <a:r>
              <a:rPr lang="en-US" sz="3200" dirty="0"/>
              <a:t> (not the values), and the order they are looped through may change.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8A27E3-DF14-88B5-F441-CE14372D20C9}"/>
              </a:ext>
            </a:extLst>
          </p:cNvPr>
          <p:cNvSpPr txBox="1"/>
          <p:nvPr/>
        </p:nvSpPr>
        <p:spPr>
          <a:xfrm>
            <a:off x="6096000" y="390967"/>
            <a:ext cx="5984240" cy="35394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'John'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'height'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1.80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FB6955-6C24-BDCC-35F9-B73D8A7426F7}"/>
              </a:ext>
            </a:extLst>
          </p:cNvPr>
          <p:cNvSpPr txBox="1"/>
          <p:nvPr/>
        </p:nvSpPr>
        <p:spPr>
          <a:xfrm>
            <a:off x="6096000" y="4158709"/>
            <a:ext cx="381964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age 30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name John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height 1.8</a:t>
            </a:r>
          </a:p>
        </p:txBody>
      </p:sp>
    </p:spTree>
    <p:extLst>
      <p:ext uri="{BB962C8B-B14F-4D97-AF65-F5344CB8AC3E}">
        <p14:creationId xmlns:p14="http://schemas.microsoft.com/office/powerpoint/2010/main" val="8411771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800" y="1690688"/>
            <a:ext cx="5537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Dictionaries and Sets are both </a:t>
            </a:r>
            <a:r>
              <a:rPr lang="en-US" sz="3200" dirty="0" err="1"/>
              <a:t>iterable</a:t>
            </a:r>
            <a:r>
              <a:rPr lang="en-US" sz="3200" dirty="0"/>
              <a:t>, so we can loop through them with a for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you want to loop through the values only, use the .values() method.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8A27E3-DF14-88B5-F441-CE14372D20C9}"/>
              </a:ext>
            </a:extLst>
          </p:cNvPr>
          <p:cNvSpPr txBox="1"/>
          <p:nvPr/>
        </p:nvSpPr>
        <p:spPr>
          <a:xfrm>
            <a:off x="5997677" y="390967"/>
            <a:ext cx="6082563" cy="35394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'John'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'age'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'height'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1.80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FB6955-6C24-BDCC-35F9-B73D8A7426F7}"/>
              </a:ext>
            </a:extLst>
          </p:cNvPr>
          <p:cNvSpPr txBox="1"/>
          <p:nvPr/>
        </p:nvSpPr>
        <p:spPr>
          <a:xfrm>
            <a:off x="5997677" y="4161716"/>
            <a:ext cx="381964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John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1.8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30</a:t>
            </a:r>
          </a:p>
        </p:txBody>
      </p:sp>
    </p:spTree>
    <p:extLst>
      <p:ext uri="{BB962C8B-B14F-4D97-AF65-F5344CB8AC3E}">
        <p14:creationId xmlns:p14="http://schemas.microsoft.com/office/powerpoint/2010/main" val="15150336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672" y="1333501"/>
            <a:ext cx="4618298" cy="1819275"/>
          </a:xfrm>
        </p:spPr>
        <p:txBody>
          <a:bodyPr>
            <a:normAutofit/>
          </a:bodyPr>
          <a:lstStyle/>
          <a:p>
            <a:r>
              <a:rPr lang="en-US" dirty="0"/>
              <a:t>Miscellaneous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651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See if something is in it!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3200" dirty="0"/>
              <a:t> operator works with dictionaries and sets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the right value is a set, it will check if the left value is in it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the right value is a </a:t>
            </a:r>
            <a:r>
              <a:rPr lang="en-US" sz="3200" dirty="0" err="1"/>
              <a:t>dict</a:t>
            </a:r>
            <a:r>
              <a:rPr lang="en-US" sz="3200" dirty="0"/>
              <a:t>, it will check if the right value is a </a:t>
            </a:r>
            <a:r>
              <a:rPr lang="en-US" sz="3200" b="1" dirty="0">
                <a:solidFill>
                  <a:srgbClr val="FF0000"/>
                </a:solidFill>
              </a:rPr>
              <a:t>key </a:t>
            </a:r>
            <a:r>
              <a:rPr lang="en-US" sz="3200" dirty="0"/>
              <a:t>in the </a:t>
            </a:r>
            <a:r>
              <a:rPr lang="en-US" sz="3200" dirty="0" err="1"/>
              <a:t>dict</a:t>
            </a:r>
            <a:r>
              <a:rPr lang="en-US" sz="3200" dirty="0"/>
              <a:t> (not if it is a value)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AFB7AB-8F24-80AA-1CB9-B508FCDAFBA3}"/>
              </a:ext>
            </a:extLst>
          </p:cNvPr>
          <p:cNvSpPr txBox="1"/>
          <p:nvPr/>
        </p:nvSpPr>
        <p:spPr>
          <a:xfrm>
            <a:off x="6579912" y="2028616"/>
            <a:ext cx="5315879" cy="280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my_set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my_set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     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True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my_set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  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  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True</a:t>
            </a:r>
          </a:p>
          <a:p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'z'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 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my_dict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   </a:t>
            </a:r>
            <a:r>
              <a:rPr lang="en-US" sz="2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False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2890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840392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200" dirty="0"/>
              <a:t>For the most part, you can cast between lists, strings, tuples, and sets.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Though, casting to a set will remove duplicates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Can’t cast to a dictionary (yet) since we don’t have key/value pairs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A59910-8148-2641-69F5-C27A71556798}"/>
              </a:ext>
            </a:extLst>
          </p:cNvPr>
          <p:cNvSpPr txBox="1"/>
          <p:nvPr/>
        </p:nvSpPr>
        <p:spPr>
          <a:xfrm>
            <a:off x="7187878" y="717630"/>
            <a:ext cx="477246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'Hello'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294CC0-8622-9971-C023-D575267AA92D}"/>
              </a:ext>
            </a:extLst>
          </p:cNvPr>
          <p:cNvSpPr txBox="1"/>
          <p:nvPr/>
        </p:nvSpPr>
        <p:spPr>
          <a:xfrm>
            <a:off x="6910086" y="3703898"/>
            <a:ext cx="4942379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</a:t>
            </a:r>
            <a:r>
              <a:rPr lang="it-IT" sz="2400" dirty="0">
                <a:latin typeface="Consolas" panose="020B0609020204030204" pitchFamily="49" charset="0"/>
              </a:rPr>
              <a:t>['H', 'e', 'l', 'l', 'o']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</a:t>
            </a:r>
            <a:r>
              <a:rPr lang="it-IT" sz="2400" dirty="0">
                <a:latin typeface="Consolas" panose="020B0609020204030204" pitchFamily="49" charset="0"/>
              </a:rPr>
              <a:t>('H', 'e', 'l', 'l', 'o')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</a:t>
            </a:r>
            <a:r>
              <a:rPr lang="it-IT" sz="2400" dirty="0">
                <a:latin typeface="Consolas" panose="020B0609020204030204" pitchFamily="49" charset="0"/>
              </a:rPr>
              <a:t>{'H', 'l', 'o', 'e'}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</a:t>
            </a:r>
            <a:r>
              <a:rPr lang="it-IT" sz="2400" dirty="0">
                <a:latin typeface="Consolas" panose="020B0609020204030204" pitchFamily="49" charset="0"/>
              </a:rPr>
              <a:t>['H', 'l', 'o', 'e']</a:t>
            </a:r>
            <a:endParaRPr lang="en-US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7383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Empty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Sometimes, you don’t know what data you want inside your list, </a:t>
            </a:r>
            <a:r>
              <a:rPr lang="en-US" sz="3200" dirty="0" err="1"/>
              <a:t>dict</a:t>
            </a:r>
            <a:r>
              <a:rPr lang="en-US" sz="3200" dirty="0"/>
              <a:t>, etc.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For that, you can start with an empty version (contains no data) then add to 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9D6F0B-44DD-F22F-0D53-ED2185D38FE9}"/>
              </a:ext>
            </a:extLst>
          </p:cNvPr>
          <p:cNvSpPr txBox="1"/>
          <p:nvPr/>
        </p:nvSpPr>
        <p:spPr>
          <a:xfrm>
            <a:off x="6528619" y="707923"/>
            <a:ext cx="511229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empty_string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''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empty_list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empty_tuple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empty_set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empty_dict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{}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empty_string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'Hello'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empty_list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'Hello'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empty_tuple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'Hello'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empty_set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'Hello'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empty_dict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'Hello'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'Hello'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7562A1-2F9A-0885-3374-D14F1E6D8B83}"/>
              </a:ext>
            </a:extLst>
          </p:cNvPr>
          <p:cNvSpPr txBox="1"/>
          <p:nvPr/>
        </p:nvSpPr>
        <p:spPr>
          <a:xfrm>
            <a:off x="5506064" y="5292546"/>
            <a:ext cx="5732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Note: For Tuples and Strings, this isn’t appending to the old one. It is creating a new one then assigning it to the old variable</a:t>
            </a:r>
          </a:p>
        </p:txBody>
      </p:sp>
    </p:spTree>
    <p:extLst>
      <p:ext uri="{BB962C8B-B14F-4D97-AF65-F5344CB8AC3E}">
        <p14:creationId xmlns:p14="http://schemas.microsoft.com/office/powerpoint/2010/main" val="4864018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Tier List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39046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200" dirty="0"/>
              <a:t>Goal: Add a way to figure out what tier a thing is in your tier list</a:t>
            </a:r>
          </a:p>
          <a:p>
            <a:pPr marL="0" indent="0">
              <a:buNone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/>
              <a:t>Get an item from the user with input()</a:t>
            </a:r>
          </a:p>
          <a:p>
            <a:pPr marL="514350" indent="-514350">
              <a:buAutoNum type="arabicPeriod"/>
            </a:pPr>
            <a:r>
              <a:rPr lang="en-US" sz="3200" dirty="0"/>
              <a:t>Loop through your tier list dictionary, and see if that item is in any set</a:t>
            </a:r>
          </a:p>
          <a:p>
            <a:pPr marL="514350" indent="-514350">
              <a:buAutoNum type="arabicPeriod"/>
            </a:pPr>
            <a:r>
              <a:rPr lang="en-US" sz="3200" dirty="0"/>
              <a:t>If it was found, print its tier, otherwise print that it was not in any tier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8BE12F-C176-3C35-A25B-6F31C72A73F6}"/>
              </a:ext>
            </a:extLst>
          </p:cNvPr>
          <p:cNvSpPr txBox="1"/>
          <p:nvPr/>
        </p:nvSpPr>
        <p:spPr>
          <a:xfrm>
            <a:off x="7477246" y="1574157"/>
            <a:ext cx="440995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Input/Output Example 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Enter an item: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apple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That item is in tier 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0BE3FE-CC82-0C7D-CF4B-D8415D2D2C65}"/>
              </a:ext>
            </a:extLst>
          </p:cNvPr>
          <p:cNvSpPr txBox="1"/>
          <p:nvPr/>
        </p:nvSpPr>
        <p:spPr>
          <a:xfrm>
            <a:off x="7477246" y="3275395"/>
            <a:ext cx="4409954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Input/Output Example 2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Enter an item: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apple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That item is not in any tier</a:t>
            </a:r>
          </a:p>
        </p:txBody>
      </p:sp>
    </p:spTree>
    <p:extLst>
      <p:ext uri="{BB962C8B-B14F-4D97-AF65-F5344CB8AC3E}">
        <p14:creationId xmlns:p14="http://schemas.microsoft.com/office/powerpoint/2010/main" val="524814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273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3777FF54-76EE-6F18-303F-F7326B311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03467"/>
              </p:ext>
            </p:extLst>
          </p:nvPr>
        </p:nvGraphicFramePr>
        <p:xfrm>
          <a:off x="1524001" y="2451357"/>
          <a:ext cx="9143997" cy="19552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2437076307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504829577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311467691"/>
                    </a:ext>
                  </a:extLst>
                </a:gridCol>
              </a:tblGrid>
              <a:tr h="489506">
                <a:tc>
                  <a:txBody>
                    <a:bodyPr/>
                    <a:lstStyle/>
                    <a:p>
                      <a:pPr algn="ctr"/>
                      <a:r>
                        <a:rPr lang="en-US" sz="4200" dirty="0"/>
                        <a:t>Lists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dirty="0"/>
                        <a:t>Tuples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dirty="0"/>
                        <a:t>Strings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9122223"/>
                  </a:ext>
                </a:extLst>
              </a:tr>
              <a:tr h="1223765">
                <a:tc>
                  <a:txBody>
                    <a:bodyPr/>
                    <a:lstStyle/>
                    <a:p>
                      <a:r>
                        <a:rPr lang="en-US" sz="2400" dirty="0"/>
                        <a:t>Declared with Square Brackets: </a:t>
                      </a:r>
                    </a:p>
                    <a:p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sz="2400" b="0" dirty="0">
                          <a:solidFill>
                            <a:srgbClr val="098658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2400" b="0" dirty="0">
                          <a:solidFill>
                            <a:srgbClr val="098658"/>
                          </a:solidFill>
                          <a:effectLst/>
                          <a:latin typeface="Consolas" panose="020B0609020204030204" pitchFamily="49" charset="0"/>
                        </a:rPr>
                        <a:t>1.0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2400" b="0" dirty="0">
                          <a:solidFill>
                            <a:srgbClr val="A31515"/>
                          </a:solidFill>
                          <a:effectLst/>
                          <a:latin typeface="Consolas" panose="020B0609020204030204" pitchFamily="49" charset="0"/>
                        </a:rPr>
                        <a:t>'one'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Declared with Parenthesis: </a:t>
                      </a:r>
                    </a:p>
                    <a:p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2400" b="0" dirty="0">
                          <a:solidFill>
                            <a:srgbClr val="098658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2400" b="0" dirty="0">
                          <a:solidFill>
                            <a:srgbClr val="098658"/>
                          </a:solidFill>
                          <a:effectLst/>
                          <a:latin typeface="Consolas" panose="020B0609020204030204" pitchFamily="49" charset="0"/>
                        </a:rPr>
                        <a:t>1.0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2400" b="0" dirty="0">
                          <a:solidFill>
                            <a:srgbClr val="A31515"/>
                          </a:solidFill>
                          <a:effectLst/>
                          <a:latin typeface="Consolas" panose="020B0609020204030204" pitchFamily="49" charset="0"/>
                        </a:rPr>
                        <a:t>'one’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Declared with Quotes: </a:t>
                      </a:r>
                    </a:p>
                    <a:p>
                      <a:r>
                        <a:rPr lang="en-US" sz="2400" b="0" dirty="0">
                          <a:solidFill>
                            <a:srgbClr val="A31515"/>
                          </a:solidFill>
                          <a:effectLst/>
                          <a:latin typeface="Consolas" panose="020B0609020204030204" pitchFamily="49" charset="0"/>
                        </a:rPr>
                        <a:t>'Hello'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or </a:t>
                      </a:r>
                      <a:r>
                        <a:rPr lang="en-US" sz="2400" b="0" dirty="0">
                          <a:solidFill>
                            <a:srgbClr val="A31515"/>
                          </a:solidFill>
                          <a:effectLst/>
                          <a:latin typeface="Consolas" panose="020B0609020204030204" pitchFamily="49" charset="0"/>
                        </a:rPr>
                        <a:t>"Hello"</a:t>
                      </a:r>
                      <a:endParaRPr lang="en-US" sz="24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7668625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0095D751-4CCE-7E60-E75D-E410B48BA710}"/>
              </a:ext>
            </a:extLst>
          </p:cNvPr>
          <p:cNvSpPr/>
          <p:nvPr/>
        </p:nvSpPr>
        <p:spPr>
          <a:xfrm>
            <a:off x="2615382" y="555517"/>
            <a:ext cx="2949678" cy="11012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Can store any data type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1CFAEA-ED25-E3EC-65DB-D51CBCF20C14}"/>
              </a:ext>
            </a:extLst>
          </p:cNvPr>
          <p:cNvSpPr/>
          <p:nvPr/>
        </p:nvSpPr>
        <p:spPr>
          <a:xfrm>
            <a:off x="6626940" y="550600"/>
            <a:ext cx="2949678" cy="11012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Can only store letters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762560D-C883-68A5-96AF-466D71381CBF}"/>
              </a:ext>
            </a:extLst>
          </p:cNvPr>
          <p:cNvSpPr/>
          <p:nvPr/>
        </p:nvSpPr>
        <p:spPr>
          <a:xfrm>
            <a:off x="2615382" y="5201265"/>
            <a:ext cx="2949678" cy="11012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Can modify each index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1F8DD4-AEC2-A226-C915-C85BC79449FE}"/>
              </a:ext>
            </a:extLst>
          </p:cNvPr>
          <p:cNvSpPr/>
          <p:nvPr/>
        </p:nvSpPr>
        <p:spPr>
          <a:xfrm>
            <a:off x="6626940" y="5201265"/>
            <a:ext cx="2949678" cy="11012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Can’t modify each index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E3A90465-36BE-3576-B7C9-4586058620E9}"/>
              </a:ext>
            </a:extLst>
          </p:cNvPr>
          <p:cNvSpPr/>
          <p:nvPr/>
        </p:nvSpPr>
        <p:spPr>
          <a:xfrm>
            <a:off x="8175521" y="1739407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69CFB388-ECB7-F3C0-A6EA-F697AABCB86E}"/>
              </a:ext>
            </a:extLst>
          </p:cNvPr>
          <p:cNvSpPr/>
          <p:nvPr/>
        </p:nvSpPr>
        <p:spPr>
          <a:xfrm>
            <a:off x="4886632" y="1744327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D1D31973-DE7B-FF22-B041-8AB50DCFBE72}"/>
              </a:ext>
            </a:extLst>
          </p:cNvPr>
          <p:cNvSpPr/>
          <p:nvPr/>
        </p:nvSpPr>
        <p:spPr>
          <a:xfrm>
            <a:off x="2939843" y="1744327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236BE88A-3A65-9294-F0F9-835E69C8E760}"/>
              </a:ext>
            </a:extLst>
          </p:cNvPr>
          <p:cNvSpPr/>
          <p:nvPr/>
        </p:nvSpPr>
        <p:spPr>
          <a:xfrm rot="10800000">
            <a:off x="2944758" y="4494237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2B98459D-9E74-31F6-24F8-528CF472B638}"/>
              </a:ext>
            </a:extLst>
          </p:cNvPr>
          <p:cNvSpPr/>
          <p:nvPr/>
        </p:nvSpPr>
        <p:spPr>
          <a:xfrm rot="10800000">
            <a:off x="8175521" y="4494237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3C0814D7-0737-E7F3-E87D-A7CFB6C74EAF}"/>
              </a:ext>
            </a:extLst>
          </p:cNvPr>
          <p:cNvSpPr/>
          <p:nvPr/>
        </p:nvSpPr>
        <p:spPr>
          <a:xfrm rot="10800000">
            <a:off x="6902244" y="4494236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D4B162D1-4C85-45B5-8254-D372F8D44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09" y="550600"/>
            <a:ext cx="2170473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29324155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Differences between the data structures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DA417D-9A90-5FA9-DEB3-C6D36099A2C5}"/>
              </a:ext>
            </a:extLst>
          </p:cNvPr>
          <p:cNvSpPr txBox="1"/>
          <p:nvPr/>
        </p:nvSpPr>
        <p:spPr>
          <a:xfrm>
            <a:off x="1081861" y="5489810"/>
            <a:ext cx="1248385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For Words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05F3F1-DBC8-2319-7998-2F75579BD5E9}"/>
              </a:ext>
            </a:extLst>
          </p:cNvPr>
          <p:cNvSpPr txBox="1"/>
          <p:nvPr/>
        </p:nvSpPr>
        <p:spPr>
          <a:xfrm>
            <a:off x="2772697" y="5489812"/>
            <a:ext cx="1848465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For Data you don’t want to change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7A3C59-A6F2-6464-5F0C-8307E43E5C69}"/>
              </a:ext>
            </a:extLst>
          </p:cNvPr>
          <p:cNvSpPr txBox="1"/>
          <p:nvPr/>
        </p:nvSpPr>
        <p:spPr>
          <a:xfrm>
            <a:off x="5245510" y="5489810"/>
            <a:ext cx="1848465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For Data you want to change later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B80AD0-7539-D078-7760-CECC6F7AA142}"/>
              </a:ext>
            </a:extLst>
          </p:cNvPr>
          <p:cNvSpPr txBox="1"/>
          <p:nvPr/>
        </p:nvSpPr>
        <p:spPr>
          <a:xfrm>
            <a:off x="7610169" y="5489810"/>
            <a:ext cx="1951392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For Unique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6C9F5B-C17D-3641-B1B8-B37060167ABA}"/>
              </a:ext>
            </a:extLst>
          </p:cNvPr>
          <p:cNvSpPr txBox="1"/>
          <p:nvPr/>
        </p:nvSpPr>
        <p:spPr>
          <a:xfrm>
            <a:off x="10004011" y="5489811"/>
            <a:ext cx="1848465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For data that has keys and values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DA8AF8D2-51D2-44A7-DBEC-F34B47A5332B}"/>
              </a:ext>
            </a:extLst>
          </p:cNvPr>
          <p:cNvCxnSpPr>
            <a:cxnSpLocks/>
            <a:endCxn id="8" idx="3"/>
          </p:cNvCxnSpPr>
          <p:nvPr/>
        </p:nvCxnSpPr>
        <p:spPr>
          <a:xfrm rot="5400000">
            <a:off x="2115445" y="5258750"/>
            <a:ext cx="645917" cy="21631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CA85F874-F9D6-FF11-0E46-13FCB30D5632}"/>
              </a:ext>
            </a:extLst>
          </p:cNvPr>
          <p:cNvCxnSpPr/>
          <p:nvPr/>
        </p:nvCxnSpPr>
        <p:spPr>
          <a:xfrm rot="5400000">
            <a:off x="4026034" y="5036938"/>
            <a:ext cx="507226" cy="3985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7CEA0CF2-5F68-15ED-69E2-FDDE1E503E8D}"/>
              </a:ext>
            </a:extLst>
          </p:cNvPr>
          <p:cNvCxnSpPr>
            <a:endCxn id="10" idx="0"/>
          </p:cNvCxnSpPr>
          <p:nvPr/>
        </p:nvCxnSpPr>
        <p:spPr>
          <a:xfrm rot="5400000">
            <a:off x="6060999" y="5091328"/>
            <a:ext cx="507226" cy="28973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44E75F9A-CDF6-BBA8-4718-E7EF864E1124}"/>
              </a:ext>
            </a:extLst>
          </p:cNvPr>
          <p:cNvCxnSpPr>
            <a:cxnSpLocks/>
            <a:endCxn id="11" idx="0"/>
          </p:cNvCxnSpPr>
          <p:nvPr/>
        </p:nvCxnSpPr>
        <p:spPr>
          <a:xfrm rot="16200000" flipH="1">
            <a:off x="8306519" y="5210464"/>
            <a:ext cx="507226" cy="514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1F19C8FD-428D-9547-96AC-51739F05CA00}"/>
              </a:ext>
            </a:extLst>
          </p:cNvPr>
          <p:cNvCxnSpPr>
            <a:endCxn id="12" idx="0"/>
          </p:cNvCxnSpPr>
          <p:nvPr/>
        </p:nvCxnSpPr>
        <p:spPr>
          <a:xfrm rot="16200000" flipH="1">
            <a:off x="10599772" y="5161338"/>
            <a:ext cx="445863" cy="21108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D73E92B-B74E-4929-418A-C5A925F31F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1193675"/>
              </p:ext>
            </p:extLst>
          </p:nvPr>
        </p:nvGraphicFramePr>
        <p:xfrm>
          <a:off x="254643" y="1463675"/>
          <a:ext cx="11597833" cy="36576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595021">
                  <a:extLst>
                    <a:ext uri="{9D8B030D-6E8A-4147-A177-3AD203B41FA5}">
                      <a16:colId xmlns:a16="http://schemas.microsoft.com/office/drawing/2014/main" val="3141430456"/>
                    </a:ext>
                  </a:extLst>
                </a:gridCol>
                <a:gridCol w="2016280">
                  <a:extLst>
                    <a:ext uri="{9D8B030D-6E8A-4147-A177-3AD203B41FA5}">
                      <a16:colId xmlns:a16="http://schemas.microsoft.com/office/drawing/2014/main" val="1287981365"/>
                    </a:ext>
                  </a:extLst>
                </a:gridCol>
                <a:gridCol w="1585732">
                  <a:extLst>
                    <a:ext uri="{9D8B030D-6E8A-4147-A177-3AD203B41FA5}">
                      <a16:colId xmlns:a16="http://schemas.microsoft.com/office/drawing/2014/main" val="1445629563"/>
                    </a:ext>
                  </a:extLst>
                </a:gridCol>
                <a:gridCol w="2178484">
                  <a:extLst>
                    <a:ext uri="{9D8B030D-6E8A-4147-A177-3AD203B41FA5}">
                      <a16:colId xmlns:a16="http://schemas.microsoft.com/office/drawing/2014/main" val="3051140675"/>
                    </a:ext>
                  </a:extLst>
                </a:gridCol>
                <a:gridCol w="2074279">
                  <a:extLst>
                    <a:ext uri="{9D8B030D-6E8A-4147-A177-3AD203B41FA5}">
                      <a16:colId xmlns:a16="http://schemas.microsoft.com/office/drawing/2014/main" val="2689699837"/>
                    </a:ext>
                  </a:extLst>
                </a:gridCol>
                <a:gridCol w="2148037">
                  <a:extLst>
                    <a:ext uri="{9D8B030D-6E8A-4147-A177-3AD203B41FA5}">
                      <a16:colId xmlns:a16="http://schemas.microsoft.com/office/drawing/2014/main" val="676266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String:str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Tuple:tuple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List:list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Set:set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Dictionary:dict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7431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Declared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‘text’ or “text”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(</a:t>
                      </a:r>
                      <a:r>
                        <a:rPr lang="en-US" sz="2400" dirty="0" err="1"/>
                        <a:t>val,val,val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[</a:t>
                      </a:r>
                      <a:r>
                        <a:rPr lang="en-US" sz="2400" dirty="0" err="1"/>
                        <a:t>val,val,val</a:t>
                      </a:r>
                      <a:r>
                        <a:rPr lang="en-US" sz="2400" dirty="0"/>
                        <a:t>]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{val,val2}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{</a:t>
                      </a:r>
                      <a:r>
                        <a:rPr lang="en-US" sz="2400" dirty="0" err="1"/>
                        <a:t>key:val,key,val</a:t>
                      </a:r>
                      <a:r>
                        <a:rPr lang="en-US" sz="2400" dirty="0"/>
                        <a:t>}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61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Empty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'' or ""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()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[]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set()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{}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613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Add to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None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None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list.append</a:t>
                      </a:r>
                      <a:r>
                        <a:rPr lang="en-US" sz="2400" dirty="0"/>
                        <a:t>(</a:t>
                      </a:r>
                      <a:r>
                        <a:rPr lang="en-US" sz="2400" dirty="0" err="1"/>
                        <a:t>val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set.add</a:t>
                      </a:r>
                      <a:r>
                        <a:rPr lang="en-US" sz="2400" dirty="0"/>
                        <a:t>(</a:t>
                      </a:r>
                      <a:r>
                        <a:rPr lang="en-US" sz="2400" dirty="0" err="1"/>
                        <a:t>val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dict</a:t>
                      </a:r>
                      <a:r>
                        <a:rPr lang="en-US" sz="2400" dirty="0"/>
                        <a:t>[key]=</a:t>
                      </a:r>
                      <a:r>
                        <a:rPr lang="en-US" sz="2400" dirty="0" err="1"/>
                        <a:t>val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5521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Modify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None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None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list[index]=</a:t>
                      </a:r>
                      <a:r>
                        <a:rPr lang="en-US" sz="2400" dirty="0" err="1"/>
                        <a:t>val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None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err="1"/>
                        <a:t>dict</a:t>
                      </a:r>
                      <a:r>
                        <a:rPr lang="en-US" sz="2400" dirty="0"/>
                        <a:t>[key]=</a:t>
                      </a:r>
                      <a:r>
                        <a:rPr lang="en-US" sz="2400" dirty="0" err="1"/>
                        <a:t>val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6741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Remove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None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None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list.remove</a:t>
                      </a:r>
                      <a:r>
                        <a:rPr lang="en-US" sz="2400" dirty="0"/>
                        <a:t>(</a:t>
                      </a:r>
                      <a:r>
                        <a:rPr lang="en-US" sz="2400" dirty="0" err="1"/>
                        <a:t>val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set.discard</a:t>
                      </a:r>
                      <a:r>
                        <a:rPr lang="en-US" sz="2400" dirty="0"/>
                        <a:t>(</a:t>
                      </a:r>
                      <a:r>
                        <a:rPr lang="en-US" sz="2400" dirty="0" err="1"/>
                        <a:t>val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del </a:t>
                      </a:r>
                      <a:r>
                        <a:rPr lang="en-US" sz="2400" dirty="0" err="1"/>
                        <a:t>dict</a:t>
                      </a:r>
                      <a:r>
                        <a:rPr lang="en-US" sz="2400" dirty="0"/>
                        <a:t>[key]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0770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Data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Letters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Any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Any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Unique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err="1"/>
                        <a:t>Unique→Any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7544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Ordered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No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8432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12479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65"/>
            <a:ext cx="10515600" cy="46332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What is a data structure</a:t>
            </a:r>
          </a:p>
          <a:p>
            <a:pPr lvl="1"/>
            <a:r>
              <a:rPr lang="en-US" dirty="0"/>
              <a:t>A way of structuring data so it can be found easily</a:t>
            </a:r>
          </a:p>
          <a:p>
            <a:pPr lvl="1"/>
            <a:r>
              <a:rPr lang="en-US" dirty="0"/>
              <a:t>str, tuple, list, set, </a:t>
            </a:r>
            <a:r>
              <a:rPr lang="en-US" dirty="0" err="1"/>
              <a:t>dict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Set</a:t>
            </a:r>
          </a:p>
          <a:p>
            <a:pPr lvl="1"/>
            <a:r>
              <a:rPr lang="en-US" dirty="0"/>
              <a:t>A Data structure for holding unique values</a:t>
            </a:r>
          </a:p>
          <a:p>
            <a:pPr marL="0" indent="0">
              <a:buNone/>
            </a:pPr>
            <a:r>
              <a:rPr lang="en-US" dirty="0"/>
              <a:t>Dictionary</a:t>
            </a:r>
          </a:p>
          <a:p>
            <a:pPr lvl="1"/>
            <a:r>
              <a:rPr lang="en-US" dirty="0"/>
              <a:t>A Data structure for holding pairs of values</a:t>
            </a:r>
          </a:p>
          <a:p>
            <a:pPr lvl="1"/>
            <a:r>
              <a:rPr lang="en-US" dirty="0"/>
              <a:t>The data has a key used to access a value</a:t>
            </a:r>
          </a:p>
          <a:p>
            <a:pPr marL="0" indent="0">
              <a:buNone/>
            </a:pPr>
            <a:r>
              <a:rPr lang="en-US" dirty="0"/>
              <a:t>Miscellaneous</a:t>
            </a:r>
          </a:p>
          <a:p>
            <a:pPr lvl="1"/>
            <a:r>
              <a:rPr lang="en-US" dirty="0"/>
              <a:t>In operator, casting between data structures, making empty versions</a:t>
            </a:r>
          </a:p>
          <a:p>
            <a:pPr lvl="1"/>
            <a:r>
              <a:rPr lang="en-US" dirty="0"/>
              <a:t>Looping over dictionaries and sets</a:t>
            </a:r>
          </a:p>
        </p:txBody>
      </p:sp>
    </p:spTree>
    <p:extLst>
      <p:ext uri="{BB962C8B-B14F-4D97-AF65-F5344CB8AC3E}">
        <p14:creationId xmlns:p14="http://schemas.microsoft.com/office/powerpoint/2010/main" val="9265719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CLONE of 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3000" dirty="0"/>
              <a:t>Participation 6 due Thursday</a:t>
            </a:r>
          </a:p>
          <a:p>
            <a:r>
              <a:rPr lang="en-US" sz="3000" dirty="0"/>
              <a:t>Quiz 6 due Thursday</a:t>
            </a:r>
          </a:p>
          <a:p>
            <a:r>
              <a:rPr lang="en-US" sz="3000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0084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7B7EF0-6510-5468-AA7B-B9B3F7459A1D}"/>
              </a:ext>
            </a:extLst>
          </p:cNvPr>
          <p:cNvSpPr txBox="1"/>
          <p:nvPr/>
        </p:nvSpPr>
        <p:spPr>
          <a:xfrm>
            <a:off x="511279" y="455900"/>
            <a:ext cx="477246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element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my_list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element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93616C-F49B-EEF6-A2D3-3B5FECBB7E66}"/>
              </a:ext>
            </a:extLst>
          </p:cNvPr>
          <p:cNvSpPr txBox="1"/>
          <p:nvPr/>
        </p:nvSpPr>
        <p:spPr>
          <a:xfrm>
            <a:off x="511279" y="1945487"/>
            <a:ext cx="477246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element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my_tuple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element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484F84-68D2-27FB-D9A4-4C988C8639F8}"/>
              </a:ext>
            </a:extLst>
          </p:cNvPr>
          <p:cNvSpPr txBox="1"/>
          <p:nvPr/>
        </p:nvSpPr>
        <p:spPr>
          <a:xfrm>
            <a:off x="511279" y="3429000"/>
            <a:ext cx="426270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abcde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letter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my_string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letter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81455D-1AE6-127A-2CB8-20D4AC71DC9D}"/>
              </a:ext>
            </a:extLst>
          </p:cNvPr>
          <p:cNvSpPr txBox="1"/>
          <p:nvPr/>
        </p:nvSpPr>
        <p:spPr>
          <a:xfrm>
            <a:off x="511279" y="4912513"/>
            <a:ext cx="426270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my_range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291E90-DE90-BEB0-6DB4-940ABC5F6EB9}"/>
              </a:ext>
            </a:extLst>
          </p:cNvPr>
          <p:cNvSpPr txBox="1"/>
          <p:nvPr/>
        </p:nvSpPr>
        <p:spPr>
          <a:xfrm>
            <a:off x="6047682" y="92643"/>
            <a:ext cx="1322018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2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a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49F25B-2298-5456-525A-965340D30619}"/>
              </a:ext>
            </a:extLst>
          </p:cNvPr>
          <p:cNvSpPr txBox="1"/>
          <p:nvPr/>
        </p:nvSpPr>
        <p:spPr>
          <a:xfrm>
            <a:off x="7982388" y="1576155"/>
            <a:ext cx="1322018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2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a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A61F53-A636-10D8-E20B-5F5DE589FBD5}"/>
              </a:ext>
            </a:extLst>
          </p:cNvPr>
          <p:cNvSpPr txBox="1"/>
          <p:nvPr/>
        </p:nvSpPr>
        <p:spPr>
          <a:xfrm>
            <a:off x="6047682" y="2875002"/>
            <a:ext cx="1322018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</a:t>
            </a:r>
            <a:r>
              <a:rPr lang="pt-BR" sz="2400" dirty="0">
                <a:latin typeface="Consolas" panose="020B0609020204030204" pitchFamily="49" charset="0"/>
              </a:rPr>
              <a:t>a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&gt;&gt; b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&gt;&gt; c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&gt;&gt; d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&gt;&gt; e</a:t>
            </a:r>
            <a:endParaRPr lang="en-US" sz="2400" dirty="0">
              <a:latin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7925AB-93CF-D940-F921-C2C5B5BCD7F9}"/>
              </a:ext>
            </a:extLst>
          </p:cNvPr>
          <p:cNvSpPr txBox="1"/>
          <p:nvPr/>
        </p:nvSpPr>
        <p:spPr>
          <a:xfrm>
            <a:off x="7982389" y="4358515"/>
            <a:ext cx="1322018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3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5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7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9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9103F6-BE76-B403-D22F-0C79D5B1FA2D}"/>
              </a:ext>
            </a:extLst>
          </p:cNvPr>
          <p:cNvCxnSpPr>
            <a:stCxn id="5" idx="3"/>
            <a:endCxn id="9" idx="1"/>
          </p:cNvCxnSpPr>
          <p:nvPr/>
        </p:nvCxnSpPr>
        <p:spPr>
          <a:xfrm flipV="1">
            <a:off x="5283739" y="2545651"/>
            <a:ext cx="269864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C750371-51C6-C669-BA1E-180599B904EA}"/>
              </a:ext>
            </a:extLst>
          </p:cNvPr>
          <p:cNvCxnSpPr>
            <a:stCxn id="2" idx="3"/>
            <a:endCxn id="8" idx="1"/>
          </p:cNvCxnSpPr>
          <p:nvPr/>
        </p:nvCxnSpPr>
        <p:spPr>
          <a:xfrm>
            <a:off x="5283739" y="1056065"/>
            <a:ext cx="763943" cy="6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DB051CF-AD9A-D7C2-E74A-DA082A88E63E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4773984" y="4029164"/>
            <a:ext cx="127369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DF006E-54F3-4485-5934-D1BBD0D6E1D5}"/>
              </a:ext>
            </a:extLst>
          </p:cNvPr>
          <p:cNvCxnSpPr>
            <a:stCxn id="7" idx="3"/>
            <a:endCxn id="16" idx="1"/>
          </p:cNvCxnSpPr>
          <p:nvPr/>
        </p:nvCxnSpPr>
        <p:spPr>
          <a:xfrm flipV="1">
            <a:off x="4773984" y="5512677"/>
            <a:ext cx="320840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itle 1">
            <a:extLst>
              <a:ext uri="{FF2B5EF4-FFF2-40B4-BE49-F238E27FC236}">
                <a16:creationId xmlns:a16="http://schemas.microsoft.com/office/drawing/2014/main" id="{B045F7C1-2F29-5F3E-3C53-A382E0B0B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0248" y="619924"/>
            <a:ext cx="2170473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95860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Data Structures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907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Why have a Data Structure?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31968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Your computer needs to store a lot of data.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 could not organize it, but that would make it hard to find things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So, we put the data in organization structures called </a:t>
            </a:r>
            <a:r>
              <a:rPr lang="en-US" sz="3200" b="1" dirty="0"/>
              <a:t>data structures</a:t>
            </a:r>
          </a:p>
        </p:txBody>
      </p:sp>
      <p:pic>
        <p:nvPicPr>
          <p:cNvPr id="20" name="Picture 19" descr="A picture containing shape&#10;&#10;Description automatically generated">
            <a:extLst>
              <a:ext uri="{FF2B5EF4-FFF2-40B4-BE49-F238E27FC236}">
                <a16:creationId xmlns:a16="http://schemas.microsoft.com/office/drawing/2014/main" id="{8B4C8386-C6DD-B2EF-E777-DDAC0FEF8B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884" y="1060563"/>
            <a:ext cx="4438858" cy="372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14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2582870-6C75-9EB0-E1F0-B65AF2C17F90}"/>
              </a:ext>
            </a:extLst>
          </p:cNvPr>
          <p:cNvSpPr/>
          <p:nvPr/>
        </p:nvSpPr>
        <p:spPr>
          <a:xfrm>
            <a:off x="8905477" y="4230657"/>
            <a:ext cx="196936" cy="370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Data Structure?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</a:t>
            </a:r>
            <a:r>
              <a:rPr lang="en-US" sz="3200" b="1" dirty="0"/>
              <a:t>data structure </a:t>
            </a:r>
            <a:r>
              <a:rPr lang="en-US" sz="3200" dirty="0"/>
              <a:t>is a way of storing multiple pieces of data together in memory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r>
              <a:rPr lang="en-US" sz="3200" dirty="0"/>
              <a:t>String (str)</a:t>
            </a:r>
          </a:p>
          <a:p>
            <a:r>
              <a:rPr lang="en-US" sz="3200" dirty="0"/>
              <a:t>Tuple (tuple)</a:t>
            </a:r>
          </a:p>
          <a:p>
            <a:r>
              <a:rPr lang="en-US" sz="3200" dirty="0"/>
              <a:t>List (list)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5FBDB0-D9ED-90E5-F612-C5C7FB66BB26}"/>
              </a:ext>
            </a:extLst>
          </p:cNvPr>
          <p:cNvSpPr/>
          <p:nvPr/>
        </p:nvSpPr>
        <p:spPr>
          <a:xfrm>
            <a:off x="6363479" y="2054941"/>
            <a:ext cx="1264348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Greeting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128D08-ACE0-BECC-6C1C-C7E4BA28172A}"/>
              </a:ext>
            </a:extLst>
          </p:cNvPr>
          <p:cNvSpPr/>
          <p:nvPr/>
        </p:nvSpPr>
        <p:spPr>
          <a:xfrm>
            <a:off x="7627826" y="2054941"/>
            <a:ext cx="631271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str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2D0F98-F79A-8B8E-C697-447356C9BDC8}"/>
              </a:ext>
            </a:extLst>
          </p:cNvPr>
          <p:cNvSpPr/>
          <p:nvPr/>
        </p:nvSpPr>
        <p:spPr>
          <a:xfrm>
            <a:off x="836725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4544CF-D565-8CB4-6E94-C82499991337}"/>
              </a:ext>
            </a:extLst>
          </p:cNvPr>
          <p:cNvSpPr/>
          <p:nvPr/>
        </p:nvSpPr>
        <p:spPr>
          <a:xfrm>
            <a:off x="883920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660930C-B07E-40D2-64A9-55FCCCC18DE3}"/>
              </a:ext>
            </a:extLst>
          </p:cNvPr>
          <p:cNvSpPr/>
          <p:nvPr/>
        </p:nvSpPr>
        <p:spPr>
          <a:xfrm>
            <a:off x="975360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DE29E4-8A94-C8A0-9D98-B60F6FFFADFB}"/>
              </a:ext>
            </a:extLst>
          </p:cNvPr>
          <p:cNvSpPr/>
          <p:nvPr/>
        </p:nvSpPr>
        <p:spPr>
          <a:xfrm>
            <a:off x="9281654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ECDFD0-7053-CF24-A053-6B4D1A47A22E}"/>
              </a:ext>
            </a:extLst>
          </p:cNvPr>
          <p:cNvSpPr/>
          <p:nvPr/>
        </p:nvSpPr>
        <p:spPr>
          <a:xfrm>
            <a:off x="1022555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9F6020-F3B0-3043-8120-39057BCE2E1B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3" name="Table 7">
            <a:extLst>
              <a:ext uri="{FF2B5EF4-FFF2-40B4-BE49-F238E27FC236}">
                <a16:creationId xmlns:a16="http://schemas.microsoft.com/office/drawing/2014/main" id="{D66896DE-AA09-04C4-BB43-E35D8B0B3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5352623"/>
              </p:ext>
            </p:extLst>
          </p:nvPr>
        </p:nvGraphicFramePr>
        <p:xfrm>
          <a:off x="7727371" y="4230657"/>
          <a:ext cx="2150314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12061">
                  <a:extLst>
                    <a:ext uri="{9D8B030D-6E8A-4147-A177-3AD203B41FA5}">
                      <a16:colId xmlns:a16="http://schemas.microsoft.com/office/drawing/2014/main" val="2550494940"/>
                    </a:ext>
                  </a:extLst>
                </a:gridCol>
                <a:gridCol w="629265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324464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39581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288709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14" name="Table 8">
            <a:extLst>
              <a:ext uri="{FF2B5EF4-FFF2-40B4-BE49-F238E27FC236}">
                <a16:creationId xmlns:a16="http://schemas.microsoft.com/office/drawing/2014/main" id="{8E540A3E-7F22-57C4-A953-E4E6396EACBD}"/>
              </a:ext>
            </a:extLst>
          </p:cNvPr>
          <p:cNvGraphicFramePr>
            <a:graphicFrameLocks noGrp="1"/>
          </p:cNvGraphicFramePr>
          <p:nvPr/>
        </p:nvGraphicFramePr>
        <p:xfrm>
          <a:off x="7187579" y="5344077"/>
          <a:ext cx="914400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2ABE92D-8A6E-31AA-E372-B410307663EE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7A84DE1-9402-650E-F34C-A2C238A93C65}"/>
              </a:ext>
            </a:extLst>
          </p:cNvPr>
          <p:cNvGraphicFramePr>
            <a:graphicFrameLocks noGrp="1"/>
          </p:cNvGraphicFramePr>
          <p:nvPr/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877F211A-A230-EF3C-4C7B-1D31F6461E91}"/>
              </a:ext>
            </a:extLst>
          </p:cNvPr>
          <p:cNvCxnSpPr>
            <a:cxnSpLocks/>
            <a:stCxn id="21" idx="2"/>
            <a:endCxn id="14" idx="0"/>
          </p:cNvCxnSpPr>
          <p:nvPr/>
        </p:nvCxnSpPr>
        <p:spPr>
          <a:xfrm rot="5400000">
            <a:off x="7953072" y="4293204"/>
            <a:ext cx="742580" cy="135916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93E50BED-F2E8-9A44-5467-C33E54DEE308}"/>
              </a:ext>
            </a:extLst>
          </p:cNvPr>
          <p:cNvCxnSpPr>
            <a:cxnSpLocks/>
            <a:endCxn id="15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CDAB086-DA46-A557-B646-E937F2C30A18}"/>
              </a:ext>
            </a:extLst>
          </p:cNvPr>
          <p:cNvCxnSpPr>
            <a:cxnSpLocks/>
            <a:stCxn id="13" idx="3"/>
            <a:endCxn id="16" idx="2"/>
          </p:cNvCxnSpPr>
          <p:nvPr/>
        </p:nvCxnSpPr>
        <p:spPr>
          <a:xfrm flipH="1" flipV="1">
            <a:off x="8759558" y="3774684"/>
            <a:ext cx="1118127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273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1149</TotalTime>
  <Words>3269</Words>
  <Application>Microsoft Office PowerPoint</Application>
  <PresentationFormat>Widescreen</PresentationFormat>
  <Paragraphs>716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Arial</vt:lpstr>
      <vt:lpstr>Calibri</vt:lpstr>
      <vt:lpstr>Calibri Light</vt:lpstr>
      <vt:lpstr>Consolas</vt:lpstr>
      <vt:lpstr>Office Theme</vt:lpstr>
      <vt:lpstr>Data Structures: Sets and Dictionaries</vt:lpstr>
      <vt:lpstr>Announcement Slide</vt:lpstr>
      <vt:lpstr>Learning Goals Slide</vt:lpstr>
      <vt:lpstr>Recap Last Class</vt:lpstr>
      <vt:lpstr>Recap</vt:lpstr>
      <vt:lpstr>Recap</vt:lpstr>
      <vt:lpstr>Data Structures</vt:lpstr>
      <vt:lpstr>Why have a Data Structure?</vt:lpstr>
      <vt:lpstr>What is a Data Structure?</vt:lpstr>
      <vt:lpstr>What is a Data Structure?</vt:lpstr>
      <vt:lpstr>Sets</vt:lpstr>
      <vt:lpstr>What is a set?</vt:lpstr>
      <vt:lpstr>Making a set</vt:lpstr>
      <vt:lpstr>Making a set</vt:lpstr>
      <vt:lpstr>Making a set</vt:lpstr>
      <vt:lpstr>Activity: Tier List Part 1</vt:lpstr>
      <vt:lpstr>Set Methods</vt:lpstr>
      <vt:lpstr>Some Set Methods</vt:lpstr>
      <vt:lpstr>Some Set Methods</vt:lpstr>
      <vt:lpstr>Some Set Methods</vt:lpstr>
      <vt:lpstr>Some Set Methods</vt:lpstr>
      <vt:lpstr>Some Set Methods</vt:lpstr>
      <vt:lpstr>Some Set Methods</vt:lpstr>
      <vt:lpstr>A Few extra methods</vt:lpstr>
      <vt:lpstr>Activity: Tier List Part 2</vt:lpstr>
      <vt:lpstr>Dictionaries</vt:lpstr>
      <vt:lpstr>What is a Dictionary?</vt:lpstr>
      <vt:lpstr>What is a Dictionary?</vt:lpstr>
      <vt:lpstr>Dictionary Example</vt:lpstr>
      <vt:lpstr>Dictionary Example</vt:lpstr>
      <vt:lpstr>Dictionary Example</vt:lpstr>
      <vt:lpstr>Dictionary Example</vt:lpstr>
      <vt:lpstr>Dictionary Methods</vt:lpstr>
      <vt:lpstr>Dictionary Methods</vt:lpstr>
      <vt:lpstr>Dictionary Methods</vt:lpstr>
      <vt:lpstr>Dictionary Methods</vt:lpstr>
      <vt:lpstr>Dictionary Methods</vt:lpstr>
      <vt:lpstr>Dictionary Methods</vt:lpstr>
      <vt:lpstr>Tier List Adding</vt:lpstr>
      <vt:lpstr>Looping</vt:lpstr>
      <vt:lpstr>For Loops</vt:lpstr>
      <vt:lpstr>For Loops</vt:lpstr>
      <vt:lpstr>For Loops</vt:lpstr>
      <vt:lpstr>Miscellaneous</vt:lpstr>
      <vt:lpstr>See if something is in it!</vt:lpstr>
      <vt:lpstr>Casting</vt:lpstr>
      <vt:lpstr>Empty</vt:lpstr>
      <vt:lpstr>Tier List Finding</vt:lpstr>
      <vt:lpstr>Recap</vt:lpstr>
      <vt:lpstr>Differences between the data structures</vt:lpstr>
      <vt:lpstr>What did we learn?</vt:lpstr>
      <vt:lpstr>CLONE of 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10</cp:revision>
  <dcterms:created xsi:type="dcterms:W3CDTF">2023-01-25T22:45:34Z</dcterms:created>
  <dcterms:modified xsi:type="dcterms:W3CDTF">2023-03-27T14:46:50Z</dcterms:modified>
</cp:coreProperties>
</file>

<file path=docProps/thumbnail.jpeg>
</file>